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387" r:id="rId4"/>
    <p:sldId id="339" r:id="rId5"/>
    <p:sldId id="258" r:id="rId6"/>
    <p:sldId id="473" r:id="rId7"/>
    <p:sldId id="474" r:id="rId8"/>
    <p:sldId id="475" r:id="rId9"/>
    <p:sldId id="476" r:id="rId10"/>
    <p:sldId id="518" r:id="rId11"/>
    <p:sldId id="524" r:id="rId12"/>
    <p:sldId id="519" r:id="rId13"/>
    <p:sldId id="477" r:id="rId14"/>
    <p:sldId id="478" r:id="rId15"/>
    <p:sldId id="479" r:id="rId16"/>
    <p:sldId id="413" r:id="rId17"/>
    <p:sldId id="482" r:id="rId18"/>
    <p:sldId id="471" r:id="rId19"/>
    <p:sldId id="480" r:id="rId20"/>
    <p:sldId id="481" r:id="rId21"/>
    <p:sldId id="483" r:id="rId22"/>
    <p:sldId id="525" r:id="rId23"/>
    <p:sldId id="484" r:id="rId24"/>
    <p:sldId id="520" r:id="rId25"/>
    <p:sldId id="521" r:id="rId26"/>
    <p:sldId id="523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6" r:id="rId36"/>
    <p:sldId id="522" r:id="rId37"/>
    <p:sldId id="514" r:id="rId38"/>
    <p:sldId id="323" r:id="rId39"/>
    <p:sldId id="515" r:id="rId40"/>
    <p:sldId id="441" r:id="rId41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304"/>
    <a:srgbClr val="B30002"/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4"/>
    <p:restoredTop sz="96405"/>
  </p:normalViewPr>
  <p:slideViewPr>
    <p:cSldViewPr snapToGrid="0" snapToObjects="1">
      <p:cViewPr varScale="1">
        <p:scale>
          <a:sx n="168" d="100"/>
          <a:sy n="168" d="100"/>
        </p:scale>
        <p:origin x="2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74.png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8.png"/><Relationship Id="rId3" Type="http://schemas.openxmlformats.org/officeDocument/2006/relationships/image" Target="../media/image61.png"/><Relationship Id="rId2" Type="http://schemas.openxmlformats.org/officeDocument/2006/relationships/image" Target="../media/image70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7.png"/><Relationship Id="rId10" Type="http://schemas.openxmlformats.org/officeDocument/2006/relationships/image" Target="../media/image76.png"/><Relationship Id="rId1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69.png"/><Relationship Id="rId2" Type="http://schemas.openxmlformats.org/officeDocument/2006/relationships/image" Target="../media/image7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7.png"/><Relationship Id="rId11" Type="http://schemas.openxmlformats.org/officeDocument/2006/relationships/image" Target="../media/image86.png"/><Relationship Id="rId10" Type="http://schemas.openxmlformats.org/officeDocument/2006/relationships/image" Target="../media/image85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69.png"/><Relationship Id="rId4" Type="http://schemas.openxmlformats.org/officeDocument/2006/relationships/image" Target="../media/image30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99.png"/><Relationship Id="rId14" Type="http://schemas.openxmlformats.org/officeDocument/2006/relationships/image" Target="../media/image98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1" Type="http://schemas.openxmlformats.org/officeDocument/2006/relationships/image" Target="../media/image95.png"/><Relationship Id="rId10" Type="http://schemas.openxmlformats.org/officeDocument/2006/relationships/image" Target="../media/image94.png"/><Relationship Id="rId1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5.png"/><Relationship Id="rId3" Type="http://schemas.openxmlformats.org/officeDocument/2006/relationships/image" Target="../media/image89.png"/><Relationship Id="rId2" Type="http://schemas.openxmlformats.org/officeDocument/2006/relationships/image" Target="../media/image104.png"/><Relationship Id="rId1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image" Target="../media/image109.png"/><Relationship Id="rId7" Type="http://schemas.openxmlformats.org/officeDocument/2006/relationships/image" Target="../media/image74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12.png"/><Relationship Id="rId10" Type="http://schemas.openxmlformats.org/officeDocument/2006/relationships/image" Target="../media/image111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image" Target="../media/image118.png"/><Relationship Id="rId7" Type="http://schemas.openxmlformats.org/officeDocument/2006/relationships/image" Target="../media/image117.png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24.png"/><Relationship Id="rId13" Type="http://schemas.openxmlformats.org/officeDocument/2006/relationships/image" Target="../media/image123.png"/><Relationship Id="rId12" Type="http://schemas.openxmlformats.org/officeDocument/2006/relationships/image" Target="../media/image122.png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55.png"/><Relationship Id="rId7" Type="http://schemas.openxmlformats.org/officeDocument/2006/relationships/image" Target="../media/image14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55.png"/><Relationship Id="rId7" Type="http://schemas.openxmlformats.org/officeDocument/2006/relationships/image" Target="../media/image150.png"/><Relationship Id="rId6" Type="http://schemas.openxmlformats.org/officeDocument/2006/relationships/image" Target="../media/image26.png"/><Relationship Id="rId5" Type="http://schemas.openxmlformats.org/officeDocument/2006/relationships/image" Target="../media/image149.png"/><Relationship Id="rId4" Type="http://schemas.openxmlformats.org/officeDocument/2006/relationships/image" Target="../media/image141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8.png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7.png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66.png"/><Relationship Id="rId3" Type="http://schemas.openxmlformats.org/officeDocument/2006/relationships/image" Target="../media/image165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4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Linear Finite Element Method</a:t>
            </a:r>
            <a:endParaRPr kumimoji="1" lang="en-US" altLang="zh-CN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8" name="副标题 2"/>
          <p:cNvSpPr txBox="1"/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  <a:endParaRPr kumimoji="1" lang="en-US" altLang="zh-CN" sz="4000" dirty="0"/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Dec 2021</a:t>
            </a:r>
            <a:endParaRPr kumimoji="1" lang="en-US" altLang="zh-CN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8" name="Title 1"/>
          <p:cNvSpPr txBox="1"/>
          <p:nvPr/>
        </p:nvSpPr>
        <p:spPr>
          <a:xfrm>
            <a:off x="676107" y="970255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get:</a:t>
            </a:r>
            <a:endParaRPr lang="en-US" sz="2400" dirty="0"/>
          </a:p>
        </p:txBody>
      </p:sp>
      <p:sp>
        <p:nvSpPr>
          <p:cNvPr id="34" name="Title 1"/>
          <p:cNvSpPr txBox="1"/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Forces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127091" y="4709329"/>
                <a:ext cx="5822363" cy="127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91" y="4709329"/>
                <a:ext cx="5822363" cy="1279133"/>
              </a:xfrm>
              <a:prstGeom prst="rect">
                <a:avLst/>
              </a:prstGeom>
              <a:blipFill rotWithShape="1">
                <a:blip r:embed="rId1"/>
                <a:stretch>
                  <a:fillRect l="-10" t="-13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21615" y="1761581"/>
                <a:ext cx="6096000" cy="7262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den>
                              </m:f>
                              <m:box>
                                <m:box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15" y="1761581"/>
                <a:ext cx="6096000" cy="726289"/>
              </a:xfrm>
              <a:prstGeom prst="rect">
                <a:avLst/>
              </a:prstGeom>
              <a:blipFill rotWithShape="1">
                <a:blip r:embed="rId2"/>
                <a:stretch>
                  <a:fillRect l="-10" t="-13" r="10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1204895" y="2534336"/>
                <a:ext cx="10987105" cy="66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altLang="zh-CN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den>
                          </m:f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895" y="2534336"/>
                <a:ext cx="10987105" cy="665823"/>
              </a:xfrm>
              <a:prstGeom prst="rect">
                <a:avLst/>
              </a:prstGeom>
              <a:blipFill rotWithShape="1">
                <a:blip r:embed="rId3"/>
                <a:stretch>
                  <a:fillRect l="-3" t="-8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-1242752" y="3301956"/>
                <a:ext cx="10987105" cy="1407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en-US" altLang="zh-CN" b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box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en-US" altLang="zh-CN" b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box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box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𝑣𝑣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box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752" y="3301956"/>
                <a:ext cx="10987105" cy="1407373"/>
              </a:xfrm>
              <a:prstGeom prst="rect">
                <a:avLst/>
              </a:prstGeom>
              <a:blipFill rotWithShape="1">
                <a:blip r:embed="rId4"/>
                <a:stretch>
                  <a:fillRect l="1" t="-42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6833073" y="5094787"/>
                <a:ext cx="1626214" cy="508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b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073" y="5094787"/>
                <a:ext cx="1626214" cy="508216"/>
              </a:xfrm>
              <a:prstGeom prst="rect">
                <a:avLst/>
              </a:prstGeom>
              <a:blipFill rotWithShape="1">
                <a:blip r:embed="rId5"/>
                <a:stretch>
                  <a:fillRect l="-29" t="-36" r="28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/>
          <p:cNvSpPr txBox="1"/>
          <p:nvPr/>
        </p:nvSpPr>
        <p:spPr>
          <a:xfrm>
            <a:off x="2229473" y="5555958"/>
            <a:ext cx="2382368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deformation gradient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31" name="Title 1"/>
          <p:cNvSpPr txBox="1"/>
          <p:nvPr/>
        </p:nvSpPr>
        <p:spPr>
          <a:xfrm>
            <a:off x="4482251" y="6030249"/>
            <a:ext cx="322749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Second </a:t>
            </a:r>
            <a:r>
              <a:rPr lang="en-US" sz="1800" dirty="0" err="1">
                <a:solidFill>
                  <a:schemeClr val="accent5"/>
                </a:solidFill>
              </a:rPr>
              <a:t>Piola</a:t>
            </a:r>
            <a:r>
              <a:rPr lang="en-US" sz="1800" dirty="0">
                <a:solidFill>
                  <a:schemeClr val="accent5"/>
                </a:solidFill>
              </a:rPr>
              <a:t>-Kirchhoff Stress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003305" y="5146549"/>
            <a:ext cx="2793138" cy="461665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813069" y="4659451"/>
            <a:ext cx="1696233" cy="1407373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7" grpId="0"/>
      <p:bldP spid="18" grpId="0"/>
      <p:bldP spid="27" grpId="0"/>
      <p:bldP spid="31" grpId="0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3183775" y="3312223"/>
            <a:ext cx="4763192" cy="712567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8" name="Title 1"/>
          <p:cNvSpPr txBox="1"/>
          <p:nvPr/>
        </p:nvSpPr>
        <p:spPr>
          <a:xfrm>
            <a:off x="676107" y="164358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conclusion, we have:</a:t>
            </a:r>
            <a:endParaRPr lang="en-US" sz="2400" dirty="0"/>
          </a:p>
        </p:txBody>
      </p:sp>
      <p:sp>
        <p:nvSpPr>
          <p:cNvPr id="34" name="Title 1"/>
          <p:cNvSpPr txBox="1"/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Forces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3451323" y="3402588"/>
                <a:ext cx="4650056" cy="479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sz="24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323" y="3402588"/>
                <a:ext cx="4650056" cy="479298"/>
              </a:xfrm>
              <a:prstGeom prst="rect">
                <a:avLst/>
              </a:prstGeom>
              <a:blipFill rotWithShape="1">
                <a:blip r:embed="rId1"/>
                <a:stretch>
                  <a:fillRect l="-2" t="-54" r="1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676107" y="2372215"/>
                <a:ext cx="6096000" cy="6467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2372215"/>
                <a:ext cx="6096000" cy="646780"/>
              </a:xfrm>
              <a:prstGeom prst="rect">
                <a:avLst/>
              </a:prstGeom>
              <a:blipFill rotWithShape="1">
                <a:blip r:embed="rId2"/>
                <a:stretch>
                  <a:fillRect l="-8" t="-76" r="8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4295992" y="2372215"/>
                <a:ext cx="6096000" cy="6467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992" y="2372215"/>
                <a:ext cx="6096000" cy="646780"/>
              </a:xfrm>
              <a:prstGeom prst="rect">
                <a:avLst/>
              </a:prstGeom>
              <a:blipFill rotWithShape="1">
                <a:blip r:embed="rId3"/>
                <a:stretch>
                  <a:fillRect l="-4" t="-76" r="4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Implementations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More details?</a:t>
                </a:r>
                <a:endParaRPr lang="en-US" sz="2400" dirty="0">
                  <a:latin typeface="+mj-lt"/>
                </a:endParaRPr>
              </a:p>
              <a:p>
                <a:pPr lvl="1"/>
                <a:r>
                  <a:rPr lang="en-US" sz="2000" dirty="0" err="1">
                    <a:latin typeface="+mj-lt"/>
                  </a:rPr>
                  <a:t>Volino</a:t>
                </a:r>
                <a:r>
                  <a:rPr lang="en-US" sz="2000" dirty="0">
                    <a:latin typeface="+mj-lt"/>
                  </a:rPr>
                  <a:t> et al. 2009. </a:t>
                </a:r>
                <a:r>
                  <a:rPr lang="en-US" sz="2000" i="1" dirty="0">
                    <a:latin typeface="+mj-lt"/>
                  </a:rPr>
                  <a:t>A simple approach to nonlinear tensile stiffness for accurate cloth simulation</a:t>
                </a:r>
                <a:r>
                  <a:rPr lang="en-US" sz="2000" dirty="0">
                    <a:latin typeface="+mj-lt"/>
                  </a:rPr>
                  <a:t>. TOG</a:t>
                </a:r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Only talks about cloth (2D reference -&gt; 3D deformation)</a:t>
                </a:r>
                <a:br>
                  <a:rPr lang="en-US" dirty="0"/>
                </a:br>
                <a:endParaRPr lang="en-US" sz="2000" dirty="0"/>
              </a:p>
              <a:p>
                <a:r>
                  <a:rPr lang="en-US" sz="2400" dirty="0">
                    <a:latin typeface="+mj-lt"/>
                  </a:rPr>
                  <a:t>What about tetrahedron (3D reference -&gt; 3D deformation)?</a:t>
                </a:r>
                <a:endParaRPr lang="en-US" sz="24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Same idea, but everything is now in 3D.</a:t>
                </a:r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Deformation gradient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Green strain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9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  <a:blipFill rotWithShape="1">
                <a:blip r:embed="rId1"/>
                <a:stretch>
                  <a:fillRect l="-5" t="-8" r="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Traction and Stress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702649" y="110648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First, let’s consider traction </a:t>
            </a:r>
            <a:r>
              <a:rPr lang="en-US" sz="2400" b="1" dirty="0"/>
              <a:t>t</a:t>
            </a:r>
            <a:r>
              <a:rPr lang="en-US" sz="2400" dirty="0"/>
              <a:t>: the internal force per unit length (area).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641051" y="3969060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Interface </a:t>
            </a:r>
            <a:r>
              <a:rPr lang="en-US" i="1" dirty="0">
                <a:latin typeface="+mj-lt"/>
              </a:rPr>
              <a:t>L</a:t>
            </a:r>
            <a:endParaRPr lang="en-US" i="1" dirty="0">
              <a:latin typeface="+mj-lt"/>
            </a:endParaRPr>
          </a:p>
        </p:txBody>
      </p:sp>
      <p:sp>
        <p:nvSpPr>
          <p:cNvPr id="3" name="Arc 2"/>
          <p:cNvSpPr/>
          <p:nvPr/>
        </p:nvSpPr>
        <p:spPr>
          <a:xfrm>
            <a:off x="1894594" y="230735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0800000">
            <a:off x="1894594" y="386183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2229874" y="2906792"/>
            <a:ext cx="1493520" cy="2414000"/>
          </a:xfrm>
          <a:custGeom>
            <a:avLst/>
            <a:gdLst>
              <a:gd name="connsiteX0" fmla="*/ 0 w 1493520"/>
              <a:gd name="connsiteY0" fmla="*/ 1016000 h 1971040"/>
              <a:gd name="connsiteX1" fmla="*/ 751840 w 1493520"/>
              <a:gd name="connsiteY1" fmla="*/ 0 h 1971040"/>
              <a:gd name="connsiteX2" fmla="*/ 1493520 w 1493520"/>
              <a:gd name="connsiteY2" fmla="*/ 1005840 h 1971040"/>
              <a:gd name="connsiteX3" fmla="*/ 701040 w 1493520"/>
              <a:gd name="connsiteY3" fmla="*/ 1971040 h 1971040"/>
              <a:gd name="connsiteX4" fmla="*/ 0 w 1493520"/>
              <a:gd name="connsiteY4" fmla="*/ 1016000 h 197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520" h="1971040">
                <a:moveTo>
                  <a:pt x="0" y="1016000"/>
                </a:moveTo>
                <a:lnTo>
                  <a:pt x="751840" y="0"/>
                </a:lnTo>
                <a:lnTo>
                  <a:pt x="1493520" y="1005840"/>
                </a:lnTo>
                <a:lnTo>
                  <a:pt x="701040" y="197104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219714" y="3875960"/>
            <a:ext cx="1503680" cy="514892"/>
          </a:xfrm>
          <a:custGeom>
            <a:avLst/>
            <a:gdLst>
              <a:gd name="connsiteX0" fmla="*/ 0 w 1503680"/>
              <a:gd name="connsiteY0" fmla="*/ 270352 h 514892"/>
              <a:gd name="connsiteX1" fmla="*/ 284480 w 1503680"/>
              <a:gd name="connsiteY1" fmla="*/ 6192 h 514892"/>
              <a:gd name="connsiteX2" fmla="*/ 812800 w 1503680"/>
              <a:gd name="connsiteY2" fmla="*/ 504032 h 514892"/>
              <a:gd name="connsiteX3" fmla="*/ 1503680 w 1503680"/>
              <a:gd name="connsiteY3" fmla="*/ 300832 h 51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680" h="514892">
                <a:moveTo>
                  <a:pt x="0" y="270352"/>
                </a:moveTo>
                <a:cubicBezTo>
                  <a:pt x="74506" y="118798"/>
                  <a:pt x="149013" y="-32755"/>
                  <a:pt x="284480" y="6192"/>
                </a:cubicBezTo>
                <a:cubicBezTo>
                  <a:pt x="419947" y="45139"/>
                  <a:pt x="609600" y="454925"/>
                  <a:pt x="812800" y="504032"/>
                </a:cubicBezTo>
                <a:cubicBezTo>
                  <a:pt x="1016000" y="553139"/>
                  <a:pt x="1259840" y="426985"/>
                  <a:pt x="1503680" y="300832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69094" y="4153726"/>
            <a:ext cx="325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090974" y="3724672"/>
            <a:ext cx="547171" cy="652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44" t="-41" r="85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4730630" y="2200215"/>
            <a:ext cx="2722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interface force: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  <a:blipFill rotWithShape="1">
                <a:blip r:embed="rId2"/>
                <a:stretch>
                  <a:fillRect l="-17" t="-49" r="7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3080813" y="3683193"/>
            <a:ext cx="10267" cy="705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38" t="-94" r="76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400" dirty="0">
                    <a:latin typeface="+mj-lt"/>
                  </a:rPr>
                  <a:t> (interface normal -&gt; traction):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9" t="-66" r="5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25" t="-77" r="13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4730630" y="4404011"/>
            <a:ext cx="55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So,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  <a:blipFill rotWithShape="1">
                <a:blip r:embed="rId6"/>
                <a:stretch>
                  <a:fillRect l="-15" t="-76" r="2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4" grpId="0"/>
      <p:bldP spid="17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06401" y="2252241"/>
            <a:ext cx="3830320" cy="3810000"/>
          </a:xfrm>
          <a:custGeom>
            <a:avLst/>
            <a:gdLst>
              <a:gd name="connsiteX0" fmla="*/ 3830320 w 3830320"/>
              <a:gd name="connsiteY0" fmla="*/ 1422400 h 3810000"/>
              <a:gd name="connsiteX1" fmla="*/ 2854960 w 3830320"/>
              <a:gd name="connsiteY1" fmla="*/ 0 h 3810000"/>
              <a:gd name="connsiteX2" fmla="*/ 822960 w 3830320"/>
              <a:gd name="connsiteY2" fmla="*/ 406400 h 3810000"/>
              <a:gd name="connsiteX3" fmla="*/ 0 w 3830320"/>
              <a:gd name="connsiteY3" fmla="*/ 2468880 h 3810000"/>
              <a:gd name="connsiteX4" fmla="*/ 711200 w 3830320"/>
              <a:gd name="connsiteY4" fmla="*/ 3810000 h 3810000"/>
              <a:gd name="connsiteX5" fmla="*/ 3108960 w 3830320"/>
              <a:gd name="connsiteY5" fmla="*/ 3413760 h 3810000"/>
              <a:gd name="connsiteX6" fmla="*/ 3830320 w 3830320"/>
              <a:gd name="connsiteY6" fmla="*/ 14224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0320" h="3810000">
                <a:moveTo>
                  <a:pt x="3830320" y="1422400"/>
                </a:moveTo>
                <a:lnTo>
                  <a:pt x="2854960" y="0"/>
                </a:lnTo>
                <a:lnTo>
                  <a:pt x="822960" y="406400"/>
                </a:lnTo>
                <a:lnTo>
                  <a:pt x="0" y="2468880"/>
                </a:lnTo>
                <a:lnTo>
                  <a:pt x="711200" y="3810000"/>
                </a:lnTo>
                <a:lnTo>
                  <a:pt x="3108960" y="3413760"/>
                </a:lnTo>
                <a:lnTo>
                  <a:pt x="3830320" y="1422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FVM considers force calculation in an integration perspective, not a differentiation perspective.</a:t>
            </a:r>
            <a:endParaRPr lang="en-US" sz="2400" dirty="0"/>
          </a:p>
        </p:txBody>
      </p:sp>
      <p:sp>
        <p:nvSpPr>
          <p:cNvPr id="67" name="Triangle 66"/>
          <p:cNvSpPr/>
          <p:nvPr/>
        </p:nvSpPr>
        <p:spPr>
          <a:xfrm rot="20202496">
            <a:off x="1567452" y="252155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l="-95" t="-177" r="37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4145028" y="3567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3151903" y="21560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29" t="-141" r="66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67" t="-191" r="8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stCxn id="67" idx="2"/>
            <a:endCxn id="4" idx="2"/>
          </p:cNvCxnSpPr>
          <p:nvPr/>
        </p:nvCxnSpPr>
        <p:spPr>
          <a:xfrm flipH="1" flipV="1">
            <a:off x="1229361" y="2658641"/>
            <a:ext cx="771432" cy="196543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7" idx="2"/>
            <a:endCxn id="4" idx="4"/>
          </p:cNvCxnSpPr>
          <p:nvPr/>
        </p:nvCxnSpPr>
        <p:spPr>
          <a:xfrm flipH="1">
            <a:off x="1117601" y="4624075"/>
            <a:ext cx="883192" cy="143816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" idx="5"/>
            <a:endCxn id="67" idx="2"/>
          </p:cNvCxnSpPr>
          <p:nvPr/>
        </p:nvCxnSpPr>
        <p:spPr>
          <a:xfrm flipH="1" flipV="1">
            <a:off x="2000793" y="4624075"/>
            <a:ext cx="1514568" cy="10419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7" idx="2"/>
            <a:endCxn id="4" idx="3"/>
          </p:cNvCxnSpPr>
          <p:nvPr/>
        </p:nvCxnSpPr>
        <p:spPr>
          <a:xfrm flipH="1">
            <a:off x="406401" y="4624075"/>
            <a:ext cx="1594392" cy="9704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694957" y="2891581"/>
            <a:ext cx="102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midpoint</a:t>
            </a:r>
            <a:endParaRPr lang="en-US" i="1" dirty="0">
              <a:latin typeface="+mj-lt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357677" y="3220273"/>
            <a:ext cx="235359" cy="127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102721" y="3028851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</a:t>
            </a:r>
            <a:endParaRPr lang="en-US" i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H="1">
            <a:off x="3168745" y="3370075"/>
            <a:ext cx="184056" cy="197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107242" y="3417623"/>
            <a:ext cx="2142728" cy="1993341"/>
          </a:xfrm>
          <a:custGeom>
            <a:avLst/>
            <a:gdLst>
              <a:gd name="connsiteX0" fmla="*/ 2062679 w 2142728"/>
              <a:gd name="connsiteY0" fmla="*/ 711200 h 1993341"/>
              <a:gd name="connsiteX1" fmla="*/ 2113479 w 2142728"/>
              <a:gd name="connsiteY1" fmla="*/ 1310640 h 1993341"/>
              <a:gd name="connsiteX2" fmla="*/ 1666439 w 2142728"/>
              <a:gd name="connsiteY2" fmla="*/ 1757680 h 1993341"/>
              <a:gd name="connsiteX3" fmla="*/ 924759 w 2142728"/>
              <a:gd name="connsiteY3" fmla="*/ 1727200 h 1993341"/>
              <a:gd name="connsiteX4" fmla="*/ 396439 w 2142728"/>
              <a:gd name="connsiteY4" fmla="*/ 1981200 h 1993341"/>
              <a:gd name="connsiteX5" fmla="*/ 40839 w 2142728"/>
              <a:gd name="connsiteY5" fmla="*/ 1280160 h 1993341"/>
              <a:gd name="connsiteX6" fmla="*/ 61159 w 2142728"/>
              <a:gd name="connsiteY6" fmla="*/ 386080 h 1993341"/>
              <a:gd name="connsiteX7" fmla="*/ 518359 w 2142728"/>
              <a:gd name="connsiteY7" fmla="*/ 233680 h 1993341"/>
              <a:gd name="connsiteX8" fmla="*/ 1524199 w 2142728"/>
              <a:gd name="connsiteY8" fmla="*/ 0 h 199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2728" h="1993341">
                <a:moveTo>
                  <a:pt x="2062679" y="711200"/>
                </a:moveTo>
                <a:cubicBezTo>
                  <a:pt x="2121099" y="923713"/>
                  <a:pt x="2179519" y="1136227"/>
                  <a:pt x="2113479" y="1310640"/>
                </a:cubicBezTo>
                <a:cubicBezTo>
                  <a:pt x="2047439" y="1485053"/>
                  <a:pt x="1864559" y="1688253"/>
                  <a:pt x="1666439" y="1757680"/>
                </a:cubicBezTo>
                <a:cubicBezTo>
                  <a:pt x="1468319" y="1827107"/>
                  <a:pt x="1136426" y="1689947"/>
                  <a:pt x="924759" y="1727200"/>
                </a:cubicBezTo>
                <a:cubicBezTo>
                  <a:pt x="713092" y="1764453"/>
                  <a:pt x="543759" y="2055707"/>
                  <a:pt x="396439" y="1981200"/>
                </a:cubicBezTo>
                <a:cubicBezTo>
                  <a:pt x="249119" y="1906693"/>
                  <a:pt x="96719" y="1546013"/>
                  <a:pt x="40839" y="1280160"/>
                </a:cubicBezTo>
                <a:cubicBezTo>
                  <a:pt x="-15041" y="1014307"/>
                  <a:pt x="-18428" y="560493"/>
                  <a:pt x="61159" y="386080"/>
                </a:cubicBezTo>
                <a:cubicBezTo>
                  <a:pt x="140746" y="211667"/>
                  <a:pt x="274519" y="298027"/>
                  <a:pt x="518359" y="233680"/>
                </a:cubicBezTo>
                <a:cubicBezTo>
                  <a:pt x="762199" y="169333"/>
                  <a:pt x="1143199" y="84666"/>
                  <a:pt x="1524199" y="0"/>
                </a:cubicBezTo>
              </a:path>
            </a:pathLst>
          </a:custGeom>
          <a:noFill/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497012" y="5355681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1583224" y="360535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2739970" y="512383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1120083" y="4636750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019047" y="3432479"/>
            <a:ext cx="599560" cy="1189099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038332" y="4146885"/>
            <a:ext cx="1093433" cy="464533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921753" y="452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 rot="17694170">
            <a:off x="1464814" y="3817726"/>
            <a:ext cx="131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20</a:t>
            </a:r>
            <a:endParaRPr lang="en-US" i="1" baseline="-25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4" name="Rectangle 123"/>
          <p:cNvSpPr/>
          <p:nvPr/>
        </p:nvSpPr>
        <p:spPr>
          <a:xfrm rot="20262759">
            <a:off x="1919597" y="4342356"/>
            <a:ext cx="136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10</a:t>
            </a:r>
            <a:endParaRPr lang="en-US" baseline="-25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  <a:blipFill rotWithShape="1">
                <a:blip r:embed="rId4"/>
                <a:stretch>
                  <a:fillRect l="-11" t="-7" r="1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ectangle 130"/>
          <p:cNvSpPr/>
          <p:nvPr/>
        </p:nvSpPr>
        <p:spPr>
          <a:xfrm>
            <a:off x="4894385" y="1809806"/>
            <a:ext cx="4299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 contributed by an element: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/>
              <p:cNvSpPr/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is constant within the element,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9" t="-86" r="6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/>
              <p:cNvSpPr/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  <a:blipFill rotWithShape="1">
                <a:blip r:embed="rId6"/>
                <a:stretch>
                  <a:fillRect l="-13" t="-5" r="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/>
          <p:cNvSpPr/>
          <p:nvPr/>
        </p:nvSpPr>
        <p:spPr>
          <a:xfrm>
            <a:off x="6524001" y="4304291"/>
            <a:ext cx="2473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(Divergence Theorem)</a:t>
            </a:r>
            <a:endParaRPr lang="en-US" sz="2000" dirty="0">
              <a:latin typeface="+mj-lt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894385" y="4837878"/>
            <a:ext cx="2851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We know the force is: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/>
              <p:cNvSpPr/>
              <p:nvPr/>
            </p:nvSpPr>
            <p:spPr>
              <a:xfrm>
                <a:off x="4681026" y="5212585"/>
                <a:ext cx="7090403" cy="84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026" y="5212585"/>
                <a:ext cx="7090403" cy="849656"/>
              </a:xfrm>
              <a:prstGeom prst="rect">
                <a:avLst/>
              </a:prstGeom>
              <a:blipFill rotWithShape="1">
                <a:blip r:embed="rId7"/>
                <a:stretch>
                  <a:fillRect l="-6" t="-59" r="6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/>
          <p:cNvCxnSpPr/>
          <p:nvPr/>
        </p:nvCxnSpPr>
        <p:spPr>
          <a:xfrm flipH="1" flipV="1">
            <a:off x="1679115" y="4104021"/>
            <a:ext cx="484371" cy="193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2619863" y="4358394"/>
            <a:ext cx="238418" cy="536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/>
              <p:cNvSpPr txBox="1"/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79" t="-114" r="2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/>
              <p:cNvSpPr txBox="1"/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26" t="-88" r="63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43"/>
          <p:cNvSpPr/>
          <p:nvPr/>
        </p:nvSpPr>
        <p:spPr>
          <a:xfrm>
            <a:off x="2623646" y="3415738"/>
            <a:ext cx="540276" cy="726354"/>
          </a:xfrm>
          <a:custGeom>
            <a:avLst/>
            <a:gdLst>
              <a:gd name="connsiteX0" fmla="*/ 0 w 540276"/>
              <a:gd name="connsiteY0" fmla="*/ 4994 h 726354"/>
              <a:gd name="connsiteX1" fmla="*/ 457200 w 540276"/>
              <a:gd name="connsiteY1" fmla="*/ 106594 h 726354"/>
              <a:gd name="connsiteX2" fmla="*/ 538480 w 540276"/>
              <a:gd name="connsiteY2" fmla="*/ 726354 h 72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76" h="726354">
                <a:moveTo>
                  <a:pt x="0" y="4994"/>
                </a:moveTo>
                <a:cubicBezTo>
                  <a:pt x="183726" y="-4320"/>
                  <a:pt x="367453" y="-13633"/>
                  <a:pt x="457200" y="106594"/>
                </a:cubicBezTo>
                <a:cubicBezTo>
                  <a:pt x="546947" y="226821"/>
                  <a:pt x="542713" y="476587"/>
                  <a:pt x="538480" y="726354"/>
                </a:cubicBezTo>
              </a:path>
            </a:pathLst>
          </a:custGeom>
          <a:noFill/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621737" y="3405485"/>
            <a:ext cx="540276" cy="726354"/>
          </a:xfrm>
          <a:custGeom>
            <a:avLst/>
            <a:gdLst>
              <a:gd name="connsiteX0" fmla="*/ 0 w 540276"/>
              <a:gd name="connsiteY0" fmla="*/ 4994 h 726354"/>
              <a:gd name="connsiteX1" fmla="*/ 457200 w 540276"/>
              <a:gd name="connsiteY1" fmla="*/ 106594 h 726354"/>
              <a:gd name="connsiteX2" fmla="*/ 538480 w 540276"/>
              <a:gd name="connsiteY2" fmla="*/ 726354 h 72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76" h="726354">
                <a:moveTo>
                  <a:pt x="0" y="4994"/>
                </a:moveTo>
                <a:cubicBezTo>
                  <a:pt x="183726" y="-4320"/>
                  <a:pt x="367453" y="-13633"/>
                  <a:pt x="457200" y="106594"/>
                </a:cubicBezTo>
                <a:cubicBezTo>
                  <a:pt x="546947" y="226821"/>
                  <a:pt x="542713" y="476587"/>
                  <a:pt x="538480" y="726354"/>
                </a:cubicBezTo>
              </a:path>
            </a:pathLst>
          </a:custGeom>
          <a:noFill/>
          <a:ln w="508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608063" y="337102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3132745" y="4090995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32" grpId="0"/>
      <p:bldP spid="133" grpId="0"/>
      <p:bldP spid="134" grpId="0"/>
      <p:bldP spid="135" grpId="0"/>
      <p:bldP spid="136" grpId="0"/>
      <p:bldP spid="143" grpId="0"/>
      <p:bldP spid="1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79749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3D, FVM works in the same way.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l="-57" t="-179" r="94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4283235" y="2121699"/>
            <a:ext cx="94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/>
              <p:cNvSpPr/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012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012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023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031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  <a:blipFill rotWithShape="1">
                <a:blip r:embed="rId2"/>
                <a:stretch>
                  <a:fillRect l="-7" t="-8" r="8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86" t="-109" r="28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6" t="-204" r="63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6" t="-128" r="53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19" t="-204" r="56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023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16" t="-67" r="5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5" t="-112" r="65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/>
              <p:cNvSpPr/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end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box>
                                <m:box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box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  <a:blipFill rotWithShape="1">
                <a:blip r:embed="rId9"/>
                <a:stretch>
                  <a:fillRect l="-2" t="-19" r="-3293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/>
              <p:cNvSpPr/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30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  <a:blipFill rotWithShape="1">
                <a:blip r:embed="rId10"/>
                <a:stretch>
                  <a:fillRect l="-15" t="-28" r="-2943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/>
              <p:cNvSpPr/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  <a:blipFill rotWithShape="1">
                <a:blip r:embed="rId11"/>
                <a:stretch>
                  <a:fillRect l="-2" t="-31" r="-217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/>
        </p:nvSpPr>
        <p:spPr>
          <a:xfrm>
            <a:off x="6296552" y="5067882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152" name="Title 1"/>
          <p:cNvSpPr txBox="1"/>
          <p:nvPr/>
        </p:nvSpPr>
        <p:spPr>
          <a:xfrm>
            <a:off x="811206" y="5078394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This stress is not that stress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Although the use of stress tensor is the same: mapping from the interface normal to the traction, it can be defined by different configurations.</a:t>
            </a:r>
            <a:endParaRPr lang="en-US" sz="2400" dirty="0"/>
          </a:p>
        </p:txBody>
      </p:sp>
      <p:sp>
        <p:nvSpPr>
          <p:cNvPr id="59" name="Triangle 58"/>
          <p:cNvSpPr/>
          <p:nvPr/>
        </p:nvSpPr>
        <p:spPr>
          <a:xfrm>
            <a:off x="190532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l="-70" t="-30" r="12" b="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/>
          <p:cNvSpPr/>
          <p:nvPr/>
        </p:nvSpPr>
        <p:spPr>
          <a:xfrm>
            <a:off x="423586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2477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itle 1"/>
              <p:cNvSpPr txBox="1"/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FEM, we define the energy density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in the reference </a:t>
                </a:r>
                <a:r>
                  <a:rPr lang="en-US" sz="2000" dirty="0"/>
                  <a:t>state</a:t>
                </a:r>
                <a:r>
                  <a:rPr lang="en-US" sz="2000" dirty="0"/>
                  <a:t>.  Therefore, this stress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2000" dirty="0"/>
                  <a:t> is a mapping from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to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sz="2000" dirty="0"/>
                  <a:t>, both in the reference state.</a:t>
                </a:r>
                <a:endParaRPr lang="en-US" sz="2000" dirty="0"/>
              </a:p>
            </p:txBody>
          </p:sp>
        </mc:Choice>
        <mc:Fallback>
          <p:sp>
            <p:nvSpPr>
              <p:cNvPr id="6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  <a:blipFill rotWithShape="1">
                <a:blip r:embed="rId2"/>
                <a:stretch>
                  <a:fillRect l="-13" t="-26" r="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riangle 94"/>
          <p:cNvSpPr/>
          <p:nvPr/>
        </p:nvSpPr>
        <p:spPr>
          <a:xfrm rot="20202496">
            <a:off x="7127236" y="237811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/>
              <p:cNvSpPr txBox="1"/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7" t="-175" r="54" b="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/>
          <p:cNvSpPr/>
          <p:nvPr/>
        </p:nvSpPr>
        <p:spPr>
          <a:xfrm>
            <a:off x="9704812" y="3424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711687" y="201261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itle 1"/>
              <p:cNvSpPr txBox="1"/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FVM, we need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000" dirty="0"/>
                  <a:t> to convert the normal into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dirty="0"/>
                  <a:t> for force calculation. Therefore, this stress</a:t>
                </a:r>
                <a:r>
                  <a:rPr lang="en-US" sz="2000" dirty="0"/>
                  <a:t> assumes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dirty="0"/>
                  <a:t> are in the deformed state.</a:t>
                </a:r>
                <a:endParaRPr lang="en-US" sz="2000" dirty="0"/>
              </a:p>
            </p:txBody>
          </p:sp>
        </mc:Choice>
        <mc:Fallback>
          <p:sp>
            <p:nvSpPr>
              <p:cNvPr id="14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  <a:blipFill rotWithShape="1">
                <a:blip r:embed="rId4"/>
                <a:stretch>
                  <a:fillRect l="-10" t="-31" r="1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/>
          <p:cNvCxnSpPr/>
          <p:nvPr/>
        </p:nvCxnSpPr>
        <p:spPr>
          <a:xfrm flipV="1">
            <a:off x="3493104" y="2654361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/>
              <p:cNvSpPr txBox="1"/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2" t="-34" r="49" b="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Rectangle 154"/>
          <p:cNvSpPr/>
          <p:nvPr/>
        </p:nvSpPr>
        <p:spPr>
          <a:xfrm>
            <a:off x="1932421" y="4666605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US" dirty="0">
              <a:latin typeface="+mj-lt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778454" y="4666196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US" dirty="0">
              <a:latin typeface="+mj-lt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725656" y="2483167"/>
            <a:ext cx="364896" cy="848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/>
              <p:cNvSpPr txBox="1"/>
              <p:nvPr/>
            </p:nvSpPr>
            <p:spPr>
              <a:xfrm>
                <a:off x="8349584" y="250839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584" y="2508392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91" t="-46" r="32" b="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Connector 158"/>
          <p:cNvCxnSpPr/>
          <p:nvPr/>
        </p:nvCxnSpPr>
        <p:spPr>
          <a:xfrm flipH="1">
            <a:off x="1842813" y="2654361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1985931" y="4286069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81368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/>
              <p:cNvSpPr txBox="1"/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blipFill rotWithShape="1">
                <a:blip r:embed="rId7"/>
                <a:stretch>
                  <a:fillRect l="-54" t="-6" r="44" b="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/>
              <p:cNvSpPr txBox="1"/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blipFill rotWithShape="1">
                <a:blip r:embed="rId8"/>
                <a:stretch>
                  <a:fillRect l="-2" t="-68" r="105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/>
          <p:cNvCxnSpPr/>
          <p:nvPr/>
        </p:nvCxnSpPr>
        <p:spPr>
          <a:xfrm flipV="1">
            <a:off x="3493104" y="3196862"/>
            <a:ext cx="733483" cy="5594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/>
              <p:cNvSpPr txBox="1"/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34" t="-55" r="47" b="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/>
          <p:cNvCxnSpPr/>
          <p:nvPr/>
        </p:nvCxnSpPr>
        <p:spPr>
          <a:xfrm flipV="1">
            <a:off x="9085814" y="2339168"/>
            <a:ext cx="337111" cy="9712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/>
              <p:cNvSpPr txBox="1"/>
              <p:nvPr/>
            </p:nvSpPr>
            <p:spPr>
              <a:xfrm>
                <a:off x="9516622" y="2188836"/>
                <a:ext cx="9700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622" y="2188836"/>
                <a:ext cx="970028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53" t="-1029" r="27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/>
          <p:cNvCxnSpPr/>
          <p:nvPr/>
        </p:nvCxnSpPr>
        <p:spPr>
          <a:xfrm flipH="1">
            <a:off x="7482246" y="3554178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511375" y="2189523"/>
            <a:ext cx="1264756" cy="237578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7481537" y="4382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/>
              <p:cNvSpPr txBox="1"/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77" t="-50" r="18" b="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/>
              <p:cNvSpPr txBox="1"/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33" t="-94" r="70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Different Stresses</a:t>
            </a:r>
            <a:endParaRPr lang="en-US" b="1" dirty="0"/>
          </a:p>
        </p:txBody>
      </p:sp>
      <p:sp>
        <p:nvSpPr>
          <p:cNvPr id="58" name="Title 1"/>
          <p:cNvSpPr txBox="1"/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7"/>
              <p:cNvGraphicFramePr>
                <a:graphicFrameLocks noGrp="1"/>
              </p:cNvGraphicFramePr>
              <p:nvPr/>
            </p:nvGraphicFramePr>
            <p:xfrm>
              <a:off x="1076960" y="2348520"/>
              <a:ext cx="9845209" cy="32905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/>
                    <a:gridCol w="3966379"/>
                    <a:gridCol w="4110990"/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r>
                            <a:rPr lang="en-US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(unformed)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oMath>
                          </a14:m>
                          <a:r>
                            <a:rPr lang="en-US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(deformed) 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(unformed)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Second </a:t>
                          </a:r>
                          <a:r>
                            <a:rPr lang="en-US" sz="2000" b="0" dirty="0" err="1">
                              <a:latin typeface="+mj-lt"/>
                            </a:rPr>
                            <a:t>Piola</a:t>
                          </a:r>
                          <a:r>
                            <a:rPr lang="en-US" sz="2000" b="0" dirty="0">
                              <a:latin typeface="+mj-lt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</m:t>
                              </m:r>
                            </m:oMath>
                          </a14:m>
                          <a:r>
                            <a:rPr lang="en-US" sz="2000" b="0" dirty="0">
                              <a:latin typeface="+mj-lt"/>
                            </a:rPr>
                            <a:t>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First </a:t>
                          </a:r>
                          <a:r>
                            <a:rPr lang="en-US" sz="2000" b="0" kern="1200" dirty="0" err="1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Piola</a:t>
                          </a: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oMath>
                          </a14:m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2000" b="0" kern="1200" dirty="0">
                            <a:solidFill>
                              <a:schemeClr val="dk1"/>
                            </a:solidFill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Cauchy Stress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2000" b="0" kern="1200" dirty="0">
                            <a:solidFill>
                              <a:schemeClr val="dk1"/>
                            </a:solidFill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7"/>
              <p:cNvGraphicFramePr>
                <a:graphicFrameLocks noGrp="1"/>
              </p:cNvGraphicFramePr>
              <p:nvPr/>
            </p:nvGraphicFramePr>
            <p:xfrm>
              <a:off x="1076960" y="2348520"/>
              <a:ext cx="9845209" cy="32905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/>
                    <a:gridCol w="3966379"/>
                    <a:gridCol w="4110990"/>
                  </a:tblGrid>
                  <a:tr h="784860"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  <a:tr h="12528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(unformed)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</a:tr>
                  <a:tr h="12528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1" name="Up-Down Arrow 50"/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/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468" t="-1283" r="-420" b="-1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Area Weighted Normals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3896327" y="785776"/>
                <a:ext cx="759324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let’s figure out the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2400" dirty="0"/>
                  <a:t>, the two area weighted </a:t>
                </a:r>
                <a:r>
                  <a:rPr lang="en-US" sz="2400" dirty="0" err="1"/>
                  <a:t>normals</a:t>
                </a:r>
                <a:r>
                  <a:rPr lang="en-US" sz="2400" dirty="0"/>
                  <a:t>. </a:t>
                </a:r>
                <a:endParaRPr lang="en-US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327" y="785776"/>
                <a:ext cx="7593248" cy="1325563"/>
              </a:xfrm>
              <a:prstGeom prst="rect">
                <a:avLst/>
              </a:prstGeom>
              <a:blipFill rotWithShape="1">
                <a:blip r:embed="rId1"/>
                <a:stretch>
                  <a:fillRect l="-8" t="-21" r="7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3890813" y="1946445"/>
                <a:ext cx="2314608" cy="41485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13" y="1946445"/>
                <a:ext cx="2314608" cy="414857"/>
              </a:xfrm>
              <a:prstGeom prst="rect">
                <a:avLst/>
              </a:prstGeom>
              <a:blipFill rotWithShape="1">
                <a:blip r:embed="rId2"/>
                <a:stretch>
                  <a:fillRect l="-227" t="-1265" r="-183" b="-11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147349" y="2451853"/>
                <a:ext cx="6825458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49" y="2451853"/>
                <a:ext cx="6825458" cy="439736"/>
              </a:xfrm>
              <a:prstGeom prst="rect">
                <a:avLst/>
              </a:prstGeom>
              <a:blipFill rotWithShape="1">
                <a:blip r:embed="rId3"/>
                <a:stretch>
                  <a:fillRect l="-2" t="-27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riangle 18"/>
          <p:cNvSpPr/>
          <p:nvPr/>
        </p:nvSpPr>
        <p:spPr>
          <a:xfrm>
            <a:off x="478013" y="1343818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203835" y="31370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5" y="3137001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t="-33" r="37" b="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2799275" y="294657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597463" y="12521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 rot="20202496">
            <a:off x="-47446" y="398536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-77810" y="608009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810" y="6080094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51" t="-196" r="81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585526" y="50307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592401" y="36193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065792" y="1415486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905246" y="13044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246" y="1304404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37" t="-37" r="74" b="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1110598" y="430620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98" y="4306205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93" t="-88" r="34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H="1">
            <a:off x="415501" y="1415486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58619" y="3037146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86369" y="29634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1916905" y="3126770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905" y="3126770"/>
                <a:ext cx="563822" cy="318008"/>
              </a:xfrm>
              <a:prstGeom prst="rect">
                <a:avLst/>
              </a:prstGeom>
              <a:blipFill rotWithShape="1">
                <a:blip r:embed="rId8"/>
                <a:stretch>
                  <a:fillRect l="-84" t="-9" r="74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97412" y="1703932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12" y="1703932"/>
                <a:ext cx="563822" cy="318008"/>
              </a:xfrm>
              <a:prstGeom prst="rect">
                <a:avLst/>
              </a:prstGeom>
              <a:blipFill rotWithShape="1">
                <a:blip r:embed="rId9"/>
                <a:stretch>
                  <a:fillRect l="-32" t="-71" r="22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H="1">
            <a:off x="362960" y="5160929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409413" y="3796274"/>
            <a:ext cx="1206792" cy="2219341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31771" y="59887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1763603" y="547469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03" y="5474690"/>
                <a:ext cx="665091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31" t="-115" r="6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97426" y="481506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26" y="4815060"/>
                <a:ext cx="665091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83" t="-159" r="24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4698253" y="2942087"/>
                <a:ext cx="3520323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53" y="2942087"/>
                <a:ext cx="3520323" cy="552972"/>
              </a:xfrm>
              <a:prstGeom prst="rect">
                <a:avLst/>
              </a:prstGeom>
              <a:blipFill rotWithShape="1">
                <a:blip r:embed="rId12"/>
                <a:stretch>
                  <a:fillRect l="-15" t="-24" r="1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/>
              <p:cNvSpPr/>
              <p:nvPr/>
            </p:nvSpPr>
            <p:spPr>
              <a:xfrm>
                <a:off x="4698253" y="3505107"/>
                <a:ext cx="5517216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53" y="3505107"/>
                <a:ext cx="5517216" cy="1070549"/>
              </a:xfrm>
              <a:prstGeom prst="rect">
                <a:avLst/>
              </a:prstGeom>
              <a:blipFill rotWithShape="1">
                <a:blip r:embed="rId13"/>
                <a:stretch>
                  <a:fillRect l="-9" t="-51" r="4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3424080" y="4657377"/>
                <a:ext cx="885383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080" y="4657377"/>
                <a:ext cx="8853834" cy="972702"/>
              </a:xfrm>
              <a:prstGeom prst="rect">
                <a:avLst/>
              </a:prstGeom>
              <a:blipFill rotWithShape="1">
                <a:blip r:embed="rId14"/>
                <a:stretch>
                  <a:fillRect l="-2" t="-30" r="2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/>
              <p:cNvSpPr/>
              <p:nvPr/>
            </p:nvSpPr>
            <p:spPr>
              <a:xfrm>
                <a:off x="3454224" y="5864795"/>
                <a:ext cx="5277920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224" y="5864795"/>
                <a:ext cx="5277920" cy="414857"/>
              </a:xfrm>
              <a:prstGeom prst="rect">
                <a:avLst/>
              </a:prstGeom>
              <a:blipFill rotWithShape="1">
                <a:blip r:embed="rId15"/>
                <a:stretch>
                  <a:fillRect l="-9" t="-137" r="5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 flipH="1" flipV="1">
            <a:off x="1455471" y="4129121"/>
            <a:ext cx="364896" cy="848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74243" y="2473340"/>
            <a:ext cx="111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</a:t>
            </a:r>
            <a:endParaRPr lang="en-US" i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 rot="20157895">
            <a:off x="1470566" y="4927014"/>
            <a:ext cx="892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</a:t>
            </a:r>
            <a:endParaRPr lang="en-US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40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Topics for the Day</a:t>
            </a:r>
            <a:endParaRPr lang="en-US" b="1" dirty="0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1226005" y="1664250"/>
            <a:ext cx="9564889" cy="299529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The linear finite element method (FEM)</a:t>
            </a:r>
            <a:endParaRPr lang="en-US" sz="3000" dirty="0">
              <a:latin typeface="+mj-lt"/>
            </a:endParaRP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The finite volume method (FVM)</a:t>
            </a:r>
            <a:endParaRPr lang="en-US" sz="3000" dirty="0">
              <a:latin typeface="+mj-lt"/>
            </a:endParaRPr>
          </a:p>
          <a:p>
            <a:endParaRPr lang="en-US" sz="3000" dirty="0">
              <a:latin typeface="+mj-lt"/>
            </a:endParaRPr>
          </a:p>
          <a:p>
            <a:r>
              <a:rPr lang="en-US" sz="3000" dirty="0" err="1">
                <a:latin typeface="+mj-lt"/>
              </a:rPr>
              <a:t>Hyperelastic</a:t>
            </a:r>
            <a:r>
              <a:rPr lang="en-US" sz="3000" dirty="0">
                <a:latin typeface="+mj-lt"/>
              </a:rPr>
              <a:t> models</a:t>
            </a:r>
            <a:endParaRPr lang="en-US" sz="3000" dirty="0">
              <a:latin typeface="+mj-lt"/>
            </a:endParaRPr>
          </a:p>
          <a:p>
            <a:pPr marL="0" indent="0">
              <a:buNone/>
            </a:pPr>
            <a:endParaRPr lang="en-US" sz="3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Different Stresses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811658" y="1184292"/>
                <a:ext cx="10839785" cy="7902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we know: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ref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184292"/>
                <a:ext cx="10839785" cy="790256"/>
              </a:xfrm>
              <a:prstGeom prst="rect">
                <a:avLst/>
              </a:prstGeom>
              <a:blipFill rotWithShape="1">
                <a:blip r:embed="rId1"/>
                <a:stretch>
                  <a:fillRect l="-1" t="-2" r="4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3073803" y="2456125"/>
                <a:ext cx="5469488" cy="986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803" y="2456125"/>
                <a:ext cx="5469488" cy="986552"/>
              </a:xfrm>
              <a:prstGeom prst="rect">
                <a:avLst/>
              </a:prstGeom>
              <a:blipFill rotWithShape="1">
                <a:blip r:embed="rId2"/>
                <a:stretch>
                  <a:fillRect l="-7" t="-59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 txBox="1"/>
          <p:nvPr/>
        </p:nvSpPr>
        <p:spPr>
          <a:xfrm>
            <a:off x="811658" y="1905014"/>
            <a:ext cx="10839785" cy="790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also know the force can be calculated using two different stresses: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3036204" y="3921742"/>
                <a:ext cx="5055296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204" y="3921742"/>
                <a:ext cx="5055296" cy="509178"/>
              </a:xfrm>
              <a:prstGeom prst="rect">
                <a:avLst/>
              </a:prstGeom>
              <a:blipFill rotWithShape="1">
                <a:blip r:embed="rId3"/>
                <a:stretch>
                  <a:fillRect l="-5" t="-121" r="7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/>
          <p:cNvSpPr txBox="1"/>
          <p:nvPr/>
        </p:nvSpPr>
        <p:spPr>
          <a:xfrm>
            <a:off x="811657" y="3174335"/>
            <a:ext cx="10839785" cy="790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Therefore, we get: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2008625" y="4642464"/>
                <a:ext cx="4207665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625" y="4642464"/>
                <a:ext cx="4207665" cy="468205"/>
              </a:xfrm>
              <a:prstGeom prst="rect">
                <a:avLst/>
              </a:prstGeom>
              <a:blipFill rotWithShape="1">
                <a:blip r:embed="rId4"/>
                <a:stretch>
                  <a:fillRect l="-3" t="-131" r="7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Different Stresses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/>
              <p:cNvGraphicFramePr>
                <a:graphicFrameLocks noGrp="1"/>
              </p:cNvGraphicFramePr>
              <p:nvPr/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/>
                    <a:gridCol w="3966379"/>
                    <a:gridCol w="4110821"/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r>
                            <a:rPr lang="en-US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(unformed)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oMath>
                          </a14:m>
                          <a:r>
                            <a:rPr lang="en-US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(deformed) 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(unformed)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Second </a:t>
                          </a:r>
                          <a:r>
                            <a:rPr lang="en-US" sz="2000" b="0" dirty="0" err="1">
                              <a:latin typeface="+mj-lt"/>
                            </a:rPr>
                            <a:t>Piola</a:t>
                          </a:r>
                          <a:r>
                            <a:rPr lang="en-US" sz="2000" b="0" dirty="0">
                              <a:latin typeface="+mj-lt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</m:t>
                              </m:r>
                            </m:oMath>
                          </a14:m>
                          <a:r>
                            <a:rPr lang="en-US" sz="2000" b="0" dirty="0">
                              <a:latin typeface="+mj-lt"/>
                            </a:rPr>
                            <a:t>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First </a:t>
                          </a:r>
                          <a:r>
                            <a:rPr lang="en-US" sz="2000" b="0" kern="1200" dirty="0" err="1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Piola</a:t>
                          </a: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oMath>
                          </a14:m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2000" b="0" kern="1200" dirty="0">
                            <a:solidFill>
                              <a:schemeClr val="dk1"/>
                            </a:solidFill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Cauchy Stress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2000" b="0" kern="1200" dirty="0">
                            <a:solidFill>
                              <a:schemeClr val="dk1"/>
                            </a:solidFill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/>
              <p:cNvGraphicFramePr>
                <a:graphicFrameLocks noGrp="1"/>
              </p:cNvGraphicFramePr>
              <p:nvPr/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/>
                    <a:gridCol w="3966379"/>
                    <a:gridCol w="4110821"/>
                  </a:tblGrid>
                  <a:tr h="784860"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  <a:tr h="12528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(unformed)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</a:tr>
                  <a:tr h="12528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US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US" sz="2000" b="0" dirty="0">
                              <a:latin typeface="+mj-lt"/>
                            </a:rPr>
                            <a:t> state (formed)</a:t>
                          </a:r>
                          <a:endParaRPr lang="en-US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/>
          <p:cNvCxnSpPr/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Up-Down Arrow 14"/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 rot="5400000">
            <a:off x="6580211" y="4861893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blipFill rotWithShape="1">
                <a:blip r:embed="rId2"/>
                <a:stretch>
                  <a:fillRect l="-221" t="-1287" r="-201" b="-10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468" t="-1283" r="-420" b="-1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-Down Arrow 19"/>
          <p:cNvSpPr/>
          <p:nvPr/>
        </p:nvSpPr>
        <p:spPr>
          <a:xfrm rot="7888100">
            <a:off x="6580209" y="393004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blipFill rotWithShape="1">
                <a:blip r:embed="rId4"/>
                <a:stretch>
                  <a:fillRect l="-232" t="-1213" r="-201" b="-11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3455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previous analysis suggests we can use reference </a:t>
            </a:r>
            <a:r>
              <a:rPr lang="en-US" sz="2400" dirty="0" err="1"/>
              <a:t>normals</a:t>
            </a:r>
            <a:r>
              <a:rPr lang="en-US" sz="2400" dirty="0"/>
              <a:t> instead.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l="-57" t="-179" r="94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86" t="-109" r="28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26" t="-204" r="63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6" t="-128" r="53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9" t="-204" r="56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16" t="-67" r="5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5" t="-112" r="65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5950139" y="2820761"/>
            <a:ext cx="4497221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/>
          <p:nvPr/>
        </p:nvSpPr>
        <p:spPr>
          <a:xfrm>
            <a:off x="7139167" y="3172659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Constant, can be precomputed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5457976" y="5184294"/>
                <a:ext cx="5523983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2400" dirty="0">
                    <a:latin typeface="+mj-lt"/>
                  </a:rPr>
                  <a:t>, as in previous FEM formulation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976" y="5184294"/>
                <a:ext cx="5523983" cy="635367"/>
              </a:xfrm>
              <a:prstGeom prst="rect">
                <a:avLst/>
              </a:prstGeom>
              <a:blipFill rotWithShape="1">
                <a:blip r:embed="rId8"/>
                <a:stretch>
                  <a:fillRect l="-3" t="-24" r="5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4747497" y="4723329"/>
            <a:ext cx="3845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Second </a:t>
            </a:r>
            <a:r>
              <a:rPr lang="en-US" sz="2400" dirty="0" err="1">
                <a:latin typeface="+mj-lt"/>
              </a:rPr>
              <a:t>Piola</a:t>
            </a:r>
            <a:r>
              <a:rPr lang="en-US" sz="2400" dirty="0">
                <a:latin typeface="+mj-lt"/>
              </a:rPr>
              <a:t>–Kirchhoff stress: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4618505" y="1856952"/>
                <a:ext cx="5736763" cy="72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05" y="1856952"/>
                <a:ext cx="5736763" cy="727700"/>
              </a:xfrm>
              <a:prstGeom prst="rect">
                <a:avLst/>
              </a:prstGeom>
              <a:blipFill rotWithShape="1">
                <a:blip r:embed="rId9"/>
                <a:stretch>
                  <a:fillRect l="-3" t="-29" r="-2950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4963569" y="2618835"/>
                <a:ext cx="5592044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69" y="2618835"/>
                <a:ext cx="5592044" cy="783741"/>
              </a:xfrm>
              <a:prstGeom prst="rect">
                <a:avLst/>
              </a:prstGeom>
              <a:blipFill rotWithShape="1">
                <a:blip r:embed="rId10"/>
                <a:stretch>
                  <a:fillRect l="-7" t="-12" r="-2407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4963569" y="3516682"/>
                <a:ext cx="157171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69" y="3516682"/>
                <a:ext cx="1571712" cy="786177"/>
              </a:xfrm>
              <a:prstGeom prst="rect">
                <a:avLst/>
              </a:prstGeom>
              <a:blipFill rotWithShape="1">
                <a:blip r:embed="rId11"/>
                <a:stretch>
                  <a:fillRect l="-26" t="-7" r="3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/>
          <p:cNvSpPr/>
          <p:nvPr/>
        </p:nvSpPr>
        <p:spPr>
          <a:xfrm>
            <a:off x="6040583" y="3706778"/>
            <a:ext cx="360218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/>
      <p:bldP spid="38" grpId="0"/>
      <p:bldP spid="39" grpId="0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H="1" flipV="1">
            <a:off x="376598" y="4534638"/>
            <a:ext cx="3308436" cy="3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Finite Volume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4417309" y="1192019"/>
                <a:ext cx="5087336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Think about more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…</a:t>
                </a:r>
                <a:endParaRPr lang="en-US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309" y="1192019"/>
                <a:ext cx="5087336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5" t="-12" r="1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30" t="-20" r="67" b="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393194" y="2443238"/>
            <a:ext cx="1808480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724154" y="2443238"/>
            <a:ext cx="477521" cy="2814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01675" y="2443238"/>
            <a:ext cx="1483359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2110031" y="236552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59" t="-43" b="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47" t="-82" r="84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46" t="-17" r="83" b="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H="1" flipV="1">
            <a:off x="1086383" y="3154444"/>
            <a:ext cx="397867" cy="48181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59" t="-116" r="1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2630178" y="3134527"/>
            <a:ext cx="581618" cy="435096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21" t="-19" r="58" b="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304778" y="1984186"/>
                <a:ext cx="7369197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778" y="1984186"/>
                <a:ext cx="7369197" cy="412549"/>
              </a:xfrm>
              <a:prstGeom prst="rect">
                <a:avLst/>
              </a:prstGeom>
              <a:blipFill rotWithShape="1">
                <a:blip r:embed="rId8"/>
                <a:stretch>
                  <a:fillRect l="-2" t="-108" r="-1429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5092059" y="2521042"/>
                <a:ext cx="2957605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𝑉𝑜𝑙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059" y="2521042"/>
                <a:ext cx="2957605" cy="412549"/>
              </a:xfrm>
              <a:prstGeom prst="rect">
                <a:avLst/>
              </a:prstGeom>
              <a:blipFill rotWithShape="1">
                <a:blip r:embed="rId9"/>
                <a:stretch>
                  <a:fillRect l="-21" t="-22" r="14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/>
          <p:cNvSpPr txBox="1"/>
          <p:nvPr/>
        </p:nvSpPr>
        <p:spPr>
          <a:xfrm>
            <a:off x="4430165" y="2961110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Meanwhile,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4324551" y="3749455"/>
                <a:ext cx="5399042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551" y="3749455"/>
                <a:ext cx="5399042" cy="412549"/>
              </a:xfrm>
              <a:prstGeom prst="rect">
                <a:avLst/>
              </a:prstGeom>
              <a:blipFill rotWithShape="1">
                <a:blip r:embed="rId10"/>
                <a:stretch>
                  <a:fillRect l="-4" t="-101" r="-1802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5071963" y="4241017"/>
                <a:ext cx="3920240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963" y="4241017"/>
                <a:ext cx="3920240" cy="412549"/>
              </a:xfrm>
              <a:prstGeom prst="rect">
                <a:avLst/>
              </a:prstGeom>
              <a:blipFill rotWithShape="1">
                <a:blip r:embed="rId11"/>
                <a:stretch>
                  <a:fillRect l="-6" t="-118" r="15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4324551" y="4910032"/>
                <a:ext cx="5399042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551" y="4910032"/>
                <a:ext cx="5399042" cy="412549"/>
              </a:xfrm>
              <a:prstGeom prst="rect">
                <a:avLst/>
              </a:prstGeom>
              <a:blipFill rotWithShape="1">
                <a:blip r:embed="rId12"/>
                <a:stretch>
                  <a:fillRect l="-4" t="-51" r="-180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5051867" y="5374256"/>
                <a:ext cx="3920240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7" y="5374256"/>
                <a:ext cx="3920240" cy="412549"/>
              </a:xfrm>
              <a:prstGeom prst="rect">
                <a:avLst/>
              </a:prstGeom>
              <a:blipFill rotWithShape="1">
                <a:blip r:embed="rId13"/>
                <a:stretch>
                  <a:fillRect l="-11" t="-61" r="5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>
            <a:stCxn id="55" idx="5"/>
          </p:cNvCxnSpPr>
          <p:nvPr/>
        </p:nvCxnSpPr>
        <p:spPr>
          <a:xfrm flipH="1" flipV="1">
            <a:off x="398078" y="4528155"/>
            <a:ext cx="1390878" cy="7944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724155" y="4566541"/>
            <a:ext cx="1960879" cy="703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01550" y="44265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593390" y="44701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632510" y="5166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1845930" y="2645199"/>
            <a:ext cx="130489" cy="65562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blipFill rotWithShape="1">
                <a:blip r:embed="rId14"/>
                <a:stretch>
                  <a:fillRect l="-85" t="-11" r="27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Therefore,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8" name="Title 1"/>
          <p:cNvSpPr txBox="1"/>
          <p:nvPr/>
        </p:nvSpPr>
        <p:spPr>
          <a:xfrm>
            <a:off x="690935" y="1041379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get: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  <a:blipFill rotWithShape="1">
                <a:blip r:embed="rId1"/>
                <a:stretch>
                  <a:fillRect l="-2" t="-27" r="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  <a:blipFill rotWithShape="1">
                <a:blip r:embed="rId2"/>
                <a:stretch>
                  <a:fillRect l="-16" t="-65" r="1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  <a:blipFill rotWithShape="1">
                <a:blip r:embed="rId3"/>
                <a:stretch>
                  <a:fillRect l="-5" t="-2" r="14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2536830" y="4611762"/>
            <a:ext cx="2103120" cy="1249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/>
              <p:cNvSpPr/>
              <p:nvPr/>
            </p:nvSpPr>
            <p:spPr>
              <a:xfrm>
                <a:off x="4742031" y="4566941"/>
                <a:ext cx="476559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𝑉𝑜𝑙</m:t>
                          </m:r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31" y="4566941"/>
                <a:ext cx="4765599" cy="405624"/>
              </a:xfrm>
              <a:prstGeom prst="rect">
                <a:avLst/>
              </a:prstGeom>
              <a:blipFill rotWithShape="1">
                <a:blip r:embed="rId4"/>
                <a:stretch>
                  <a:fillRect l="-10" t="-5" r="9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30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  <a:blipFill rotWithShape="1">
                <a:blip r:embed="rId5"/>
                <a:stretch>
                  <a:fillRect l="-3" t="-59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  <p:bldP spid="4" grpId="0" animBg="1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Title 1"/>
          <p:cNvSpPr txBox="1"/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Quick Summary</a:t>
            </a:r>
            <a:endParaRPr lang="en-US" b="1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2" t="-106" r="10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 rotWithShape="1">
                <a:blip r:embed="rId2"/>
                <a:stretch>
                  <a:fillRect l="-1" t="-6" r="10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𝐆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  <a:blipFill rotWithShape="1">
                <a:blip r:embed="rId3"/>
                <a:stretch>
                  <a:fillRect l="-11" t="-27" r="43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  <a:blipFill rotWithShape="1">
                <a:blip r:embed="rId4"/>
                <a:stretch>
                  <a:fillRect l="-12" t="-66" r="2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6" t="-5" r="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 txBox="1"/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/>
          <p:nvPr/>
        </p:nvSpPr>
        <p:spPr>
          <a:xfrm>
            <a:off x="1671162" y="3069791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Green strain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/>
          <p:nvPr/>
        </p:nvSpPr>
        <p:spPr>
          <a:xfrm>
            <a:off x="1497543" y="377449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First PK Stress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139316" y="403074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/>
          <p:nvPr/>
        </p:nvSpPr>
        <p:spPr>
          <a:xfrm>
            <a:off x="2238299" y="451565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39316" y="477189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  <a:blipFill rotWithShape="1">
                <a:blip r:embed="rId6"/>
                <a:stretch>
                  <a:fillRect l="-14" t="-39" r="2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  <p:bldP spid="10" grpId="0"/>
      <p:bldP spid="11" grpId="0"/>
      <p:bldP spid="12" grpId="0"/>
      <p:bldP spid="15" grpId="0"/>
      <p:bldP spid="17" grpId="0"/>
      <p:bldP spid="24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1481" t="10518" r="30833" b="11259"/>
          <a:stretch>
            <a:fillRect/>
          </a:stretch>
        </p:blipFill>
        <p:spPr>
          <a:xfrm>
            <a:off x="6397762" y="1074494"/>
            <a:ext cx="4209278" cy="54606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US" b="1" dirty="0"/>
              <a:t>After-Class Reading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Teran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2003. </a:t>
            </a:r>
            <a:r>
              <a:rPr lang="en-US" i="1" dirty="0">
                <a:latin typeface="+mj-lt"/>
              </a:rPr>
              <a:t>Finite Volume Methods for the Simulation of Skeleton Muscles</a:t>
            </a:r>
            <a:r>
              <a:rPr lang="en-US" dirty="0">
                <a:latin typeface="+mj-lt"/>
              </a:rPr>
              <a:t>. SCA.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US" b="1" dirty="0"/>
              <a:t>After-Class Reading (Optional)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Volino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2009. </a:t>
            </a:r>
            <a:r>
              <a:rPr lang="en-US" i="1" dirty="0">
                <a:latin typeface="+mj-lt"/>
              </a:rPr>
              <a:t>A Simple Approach to Nonlinear Tensile Stiffness for Accurate Cloth Simulation</a:t>
            </a:r>
            <a:r>
              <a:rPr lang="en-US" dirty="0">
                <a:latin typeface="+mj-lt"/>
              </a:rPr>
              <a:t>. TOG.</a:t>
            </a:r>
            <a:endParaRPr lang="en-US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/>
          <a:srcRect l="33704" t="10518" r="33148" b="14371"/>
          <a:stretch>
            <a:fillRect/>
          </a:stretch>
        </p:blipFill>
        <p:spPr>
          <a:xfrm>
            <a:off x="6404907" y="1074493"/>
            <a:ext cx="3845764" cy="544637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 err="1"/>
              <a:t>Hyperelastic</a:t>
            </a:r>
            <a:r>
              <a:rPr lang="en-US" b="1" dirty="0"/>
              <a:t> Models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First </a:t>
            </a:r>
            <a:r>
              <a:rPr lang="en-US" b="1" dirty="0" err="1">
                <a:solidFill>
                  <a:schemeClr val="dk1"/>
                </a:solidFill>
              </a:rPr>
              <a:t>Piola</a:t>
            </a:r>
            <a:r>
              <a:rPr lang="en-US" b="1" dirty="0">
                <a:solidFill>
                  <a:schemeClr val="dk1"/>
                </a:solidFill>
              </a:rPr>
              <a:t>–Kirchhoff stress 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treat 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first </a:t>
                </a:r>
                <a:r>
                  <a:rPr lang="en-US" sz="2400" dirty="0" err="1">
                    <a:solidFill>
                      <a:schemeClr val="dk1"/>
                    </a:solidFill>
                  </a:rPr>
                  <a:t>Piola</a:t>
                </a:r>
                <a:r>
                  <a:rPr lang="en-US" sz="2400" dirty="0">
                    <a:solidFill>
                      <a:schemeClr val="dk1"/>
                    </a:solidFill>
                  </a:rPr>
                  <a:t>–Kirchhoff 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as a function of deformation gradient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  </a:t>
                </a:r>
                <a:endParaRPr lang="en-US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 rotWithShape="1">
                <a:blip r:embed="rId1"/>
                <a:stretch>
                  <a:fillRect l="-2" t="-18" r="4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/>
              <p:cNvSpPr/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  <a:blipFill rotWithShape="1">
                <a:blip r:embed="rId2"/>
                <a:stretch>
                  <a:fillRect l="-3" t="-86" r="-5096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itle 1"/>
              <p:cNvSpPr txBox="1"/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It converts an interface normal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in the reference state to a traction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 deformed state. </a:t>
                </a:r>
                <a:endParaRPr lang="en-US" sz="2400" dirty="0"/>
              </a:p>
            </p:txBody>
          </p:sp>
        </mc:Choice>
        <mc:Fallback>
          <p:sp>
            <p:nvSpPr>
              <p:cNvPr id="3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  <a:blipFill rotWithShape="1">
                <a:blip r:embed="rId3"/>
                <a:stretch>
                  <a:fillRect l="-2" t="-15" r="4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/>
          <p:cNvSpPr/>
          <p:nvPr/>
        </p:nvSpPr>
        <p:spPr>
          <a:xfrm rot="18413819">
            <a:off x="6995875" y="472835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29286" y="4779230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8913754">
            <a:off x="4065908" y="4785125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456140" y="420454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577798" y="519447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325286" y="419119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36784" y="518112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614221" y="42045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725719" y="519447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/>
          <p:cNvSpPr/>
          <p:nvPr/>
        </p:nvSpPr>
        <p:spPr>
          <a:xfrm rot="20233961">
            <a:off x="10122698" y="4715007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0741044" y="4191194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852542" y="5181126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385808" y="4739589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itle 1"/>
              <p:cNvSpPr txBox="1"/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17" t="-130" r="24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>
            <a:off x="8651708" y="472624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itle 1"/>
              <p:cNvSpPr txBox="1"/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  <a:blipFill rotWithShape="1">
                <a:blip r:embed="rId5"/>
                <a:stretch>
                  <a:fillRect l="-21" t="-128" r="21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55"/>
          <p:cNvSpPr/>
          <p:nvPr/>
        </p:nvSpPr>
        <p:spPr>
          <a:xfrm>
            <a:off x="5530382" y="473959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itle 1"/>
              <p:cNvSpPr txBox="1"/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  <a:blipFill rotWithShape="1">
                <a:blip r:embed="rId6"/>
                <a:stretch>
                  <a:fillRect l="-48" t="-131" r="47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V="1">
            <a:off x="764303" y="4889556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0102191" y="4621100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3"/>
          </p:cNvCxnSpPr>
          <p:nvPr/>
        </p:nvCxnSpPr>
        <p:spPr>
          <a:xfrm>
            <a:off x="955377" y="4562651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10733194" y="4402962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95" t="-36" r="80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/>
              <p:cNvSpPr/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52" t="-138" r="179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blipFill rotWithShape="1">
                <a:blip r:embed="rId9"/>
                <a:stretch>
                  <a:fillRect l="-305" t="-1395" r="-265" b="-127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44" grpId="0" animBg="1"/>
      <p:bldP spid="48" grpId="0" animBg="1"/>
      <p:bldP spid="49" grpId="0"/>
      <p:bldP spid="51" grpId="0" animBg="1"/>
      <p:bldP spid="52" grpId="0"/>
      <p:bldP spid="56" grpId="0" animBg="1"/>
      <p:bldP spid="57" grpId="0"/>
      <p:bldP spid="21" grpId="0"/>
      <p:bldP spid="75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Linear Finite Element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Rotation-Invariance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US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 rotWithShape="1">
                <a:blip r:embed="rId1"/>
                <a:stretch>
                  <a:fillRect l="-2" t="-18" r="4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/>
          <p:cNvSpPr/>
          <p:nvPr/>
        </p:nvSpPr>
        <p:spPr>
          <a:xfrm rot="18413819">
            <a:off x="3546796" y="265643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165142" y="21326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40" y="31225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/>
          <p:cNvSpPr/>
          <p:nvPr/>
        </p:nvSpPr>
        <p:spPr>
          <a:xfrm rot="20233961">
            <a:off x="6964076" y="2653616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582422" y="212980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693920" y="311973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/>
          <p:cNvSpPr/>
          <p:nvPr/>
        </p:nvSpPr>
        <p:spPr>
          <a:xfrm>
            <a:off x="5374754" y="265432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itle 1"/>
              <p:cNvSpPr txBox="1"/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48" t="-151" r="48" b="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V="1">
            <a:off x="6943569" y="2559709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7574572" y="2341571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/>
              <p:cNvSpPr/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3" t="-93" r="141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blipFill rotWithShape="1">
                <a:blip r:embed="rId4"/>
                <a:stretch>
                  <a:fillRect l="-3" t="-18" b="6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/>
              <p:cNvSpPr/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blipFill rotWithShape="1">
                <a:blip r:embed="rId5"/>
                <a:stretch>
                  <a:fillRect l="-201" t="-1274" r="-185" b="-1238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3733227" y="2292805"/>
            <a:ext cx="851798" cy="165385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869570" y="2237410"/>
            <a:ext cx="286860" cy="8880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720227" y="2095009"/>
                <a:ext cx="1177887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27" y="2095009"/>
                <a:ext cx="1177887" cy="374270"/>
              </a:xfrm>
              <a:prstGeom prst="rect">
                <a:avLst/>
              </a:prstGeom>
              <a:blipFill rotWithShape="1">
                <a:blip r:embed="rId6"/>
                <a:stretch>
                  <a:fillRect l="-44" t="-38" r="41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0443891" y="2630754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190368" y="2625466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7332515" y="2920714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93098" y="2915426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US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 rotWithShape="1">
                <a:blip r:embed="rId1"/>
                <a:stretch>
                  <a:fillRect l="-2" t="-18" r="4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/>
              <p:cNvSpPr/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blipFill rotWithShape="1">
                <a:blip r:embed="rId2"/>
                <a:stretch>
                  <a:fillRect l="-3" t="-39" r="23" b="2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V="1">
            <a:off x="1495174" y="233012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6672" y="332005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85628" y="233012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97126" y="3320054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>
            <a:off x="2524310" y="2878515"/>
            <a:ext cx="1133344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le 1"/>
              <p:cNvSpPr txBox="1"/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  <a:blipFill rotWithShape="1">
                <a:blip r:embed="rId3"/>
                <a:stretch>
                  <a:fillRect l="-40" t="-10530" r="5" b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934191" y="3028484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7" idx="3"/>
          </p:cNvCxnSpPr>
          <p:nvPr/>
        </p:nvCxnSpPr>
        <p:spPr>
          <a:xfrm>
            <a:off x="1125265" y="2701579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6" t="-65" r="11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 flipV="1">
            <a:off x="4303863" y="2522308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blipFill rotWithShape="1">
                <a:blip r:embed="rId5"/>
                <a:stretch>
                  <a:fillRect l="-6" t="-78" r="22" b="1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7734861" y="23201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856519" y="33100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0828394" y="232016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939892" y="331009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Arrow 53"/>
          <p:cNvSpPr/>
          <p:nvPr/>
        </p:nvSpPr>
        <p:spPr>
          <a:xfrm>
            <a:off x="8744555" y="285521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itle 1"/>
              <p:cNvSpPr txBox="1"/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  <a:blipFill rotWithShape="1">
                <a:blip r:embed="rId6"/>
                <a:stretch>
                  <a:fillRect l="-29" t="-39" r="2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 flipV="1">
            <a:off x="10546628" y="2532742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117908" y="3050000"/>
            <a:ext cx="711422" cy="24344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  <a:blipFill rotWithShape="1">
                <a:blip r:embed="rId7"/>
                <a:stretch>
                  <a:fillRect l="-74" t="-87" r="-33481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4310874" y="2596456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/>
              <p:cNvSpPr/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144" t="-124" r="85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10552161" y="2567344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106" t="-149" r="4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-Right Arrow 7"/>
          <p:cNvSpPr/>
          <p:nvPr/>
        </p:nvSpPr>
        <p:spPr>
          <a:xfrm>
            <a:off x="5596207" y="2867215"/>
            <a:ext cx="1089205" cy="898525"/>
          </a:xfrm>
          <a:prstGeom prst="leftRightArrow">
            <a:avLst>
              <a:gd name="adj1" fmla="val 38027"/>
              <a:gd name="adj2" fmla="val 3683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blipFill rotWithShape="1">
                <a:blip r:embed="rId9"/>
                <a:stretch>
                  <a:fillRect l="-251" t="-1329" r="-229" b="-118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7" grpId="0" animBg="1"/>
      <p:bldP spid="39" grpId="0"/>
      <p:bldP spid="54" grpId="0" animBg="1"/>
      <p:bldP spid="55" grpId="0"/>
      <p:bldP spid="63" grpId="0"/>
      <p:bldP spid="67" grpId="0"/>
      <p:bldP spid="6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517704" y="1274599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claim: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2880131" y="1542652"/>
                <a:ext cx="52268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31" y="1542652"/>
                <a:ext cx="5226880" cy="468205"/>
              </a:xfrm>
              <a:prstGeom prst="rect">
                <a:avLst/>
              </a:prstGeom>
              <a:blipFill rotWithShape="1">
                <a:blip r:embed="rId1"/>
                <a:stretch>
                  <a:fillRect l="-8" t="-51" r="11" b="9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itle 1"/>
              <p:cNvSpPr txBox="1"/>
              <p:nvPr/>
            </p:nvSpPr>
            <p:spPr>
              <a:xfrm>
                <a:off x="5909189" y="2285816"/>
                <a:ext cx="4197965" cy="4533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/>
                  <a:t>Principal stretches: the singular values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4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189" y="2285816"/>
                <a:ext cx="4197965" cy="453398"/>
              </a:xfrm>
              <a:prstGeom prst="rect">
                <a:avLst/>
              </a:prstGeom>
              <a:blipFill rotWithShape="1">
                <a:blip r:embed="rId2"/>
                <a:stretch>
                  <a:fillRect l="-12" t="-99" r="12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>
            <a:off x="6260669" y="2025219"/>
            <a:ext cx="11943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812277" y="2025219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itle 1"/>
              <p:cNvSpPr txBox="1"/>
              <p:nvPr/>
            </p:nvSpPr>
            <p:spPr>
              <a:xfrm>
                <a:off x="517703" y="2966996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many literatures, people parameterize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principal invariants, for:</a:t>
                </a:r>
                <a:endParaRPr lang="en-US" sz="2400" dirty="0"/>
              </a:p>
            </p:txBody>
          </p:sp>
        </mc:Choice>
        <mc:Fallback>
          <p:sp>
            <p:nvSpPr>
              <p:cNvPr id="4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966996"/>
                <a:ext cx="11156591" cy="1043491"/>
              </a:xfrm>
              <a:prstGeom prst="rect">
                <a:avLst/>
              </a:prstGeom>
              <a:blipFill rotWithShape="1">
                <a:blip r:embed="rId3"/>
                <a:stretch>
                  <a:fillRect l="-2" t="-26" r="4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531850" y="4057401"/>
                <a:ext cx="4129912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850" y="4057401"/>
                <a:ext cx="4129912" cy="468975"/>
              </a:xfrm>
              <a:prstGeom prst="rect">
                <a:avLst/>
              </a:prstGeom>
              <a:blipFill rotWithShape="1">
                <a:blip r:embed="rId4"/>
                <a:stretch>
                  <a:fillRect l="-159" t="-1436" r="-151" b="-133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/>
              <p:cNvSpPr/>
              <p:nvPr/>
            </p:nvSpPr>
            <p:spPr>
              <a:xfrm>
                <a:off x="2304965" y="4830136"/>
                <a:ext cx="7208448" cy="524054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trace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trace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65" y="4830136"/>
                <a:ext cx="7208448" cy="524054"/>
              </a:xfrm>
              <a:prstGeom prst="rect">
                <a:avLst/>
              </a:prstGeom>
              <a:blipFill rotWithShape="1">
                <a:blip r:embed="rId5"/>
                <a:stretch>
                  <a:fillRect l="-96" t="-1274" r="-81" b="-111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6265967" y="4057401"/>
                <a:ext cx="4178067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67" y="4057401"/>
                <a:ext cx="4178067" cy="468975"/>
              </a:xfrm>
              <a:prstGeom prst="rect">
                <a:avLst/>
              </a:prstGeom>
              <a:blipFill rotWithShape="1">
                <a:blip r:embed="rId6"/>
                <a:stretch>
                  <a:fillRect l="-162" t="-1436" r="-147" b="-133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000" dirty="0">
                    <a:latin typeface="+mj-lt"/>
                  </a:rPr>
                  <a:t> is the </a:t>
                </a:r>
                <a:r>
                  <a:rPr lang="en-US" sz="2000" dirty="0">
                    <a:latin typeface="+mj-lt"/>
                  </a:rPr>
                  <a:t>right Cauchy-Green deformation tensor.</a:t>
                </a:r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  <a:blipFill rotWithShape="1">
                <a:blip r:embed="rId7"/>
                <a:stretch>
                  <a:fillRect l="-10" t="-64" r="10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" grpId="0" animBg="1"/>
      <p:bldP spid="45" grpId="0" animBg="1"/>
      <p:bldP spid="46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Models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8" name="Title 1"/>
          <p:cNvSpPr txBox="1"/>
          <p:nvPr/>
        </p:nvSpPr>
        <p:spPr>
          <a:xfrm>
            <a:off x="517704" y="1043491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Saint </a:t>
            </a:r>
            <a:r>
              <a:rPr lang="en-US" sz="2400" dirty="0" err="1"/>
              <a:t>Venant</a:t>
            </a:r>
            <a:r>
              <a:rPr lang="en-US" sz="2400" dirty="0"/>
              <a:t>-Kirchhoff model (</a:t>
            </a:r>
            <a:r>
              <a:rPr lang="en-US" sz="2400" dirty="0" err="1"/>
              <a:t>StVK</a:t>
            </a:r>
            <a:r>
              <a:rPr lang="en-US" sz="2400" dirty="0"/>
              <a:t>):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blipFill rotWithShape="1">
                <a:blip r:embed="rId1"/>
                <a:stretch>
                  <a:fillRect l="-11" t="-73" r="4" b="1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/>
          <p:nvPr/>
        </p:nvSpPr>
        <p:spPr>
          <a:xfrm>
            <a:off x="517704" y="227423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neo-Hookean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blipFill rotWithShape="1">
                <a:blip r:embed="rId2"/>
                <a:stretch>
                  <a:fillRect l="-11" t="-93" r="11" b="7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 txBox="1"/>
          <p:nvPr/>
        </p:nvSpPr>
        <p:spPr>
          <a:xfrm>
            <a:off x="517703" y="3421984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Mooney-Rivlin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blipFill rotWithShape="1">
                <a:blip r:embed="rId3"/>
                <a:stretch>
                  <a:fillRect l="-2" t="-29" r="2" b="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 txBox="1"/>
          <p:nvPr/>
        </p:nvSpPr>
        <p:spPr>
          <a:xfrm>
            <a:off x="544246" y="4652728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Fung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𝐼𝐼𝐼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blipFill rotWithShape="1">
                <a:blip r:embed="rId4"/>
                <a:stretch>
                  <a:fillRect l="-6" t="-29" r="4" b="6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4009514" y="1694680"/>
            <a:ext cx="1933915" cy="1845596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Title 1"/>
          <p:cNvSpPr txBox="1"/>
          <p:nvPr/>
        </p:nvSpPr>
        <p:spPr>
          <a:xfrm>
            <a:off x="4385609" y="3454396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Against shearing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978552" y="1667616"/>
            <a:ext cx="2824235" cy="1845596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itle 1"/>
          <p:cNvSpPr txBox="1"/>
          <p:nvPr/>
        </p:nvSpPr>
        <p:spPr>
          <a:xfrm>
            <a:off x="6818896" y="3441518"/>
            <a:ext cx="3841932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Against bulky change (volume change)</a:t>
            </a:r>
            <a:endParaRPr lang="en-US" sz="18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603766" y="124327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Anyway, we still use the principal stretches for computation: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3928405" y="2052279"/>
                <a:ext cx="3788088" cy="2089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05" y="2052279"/>
                <a:ext cx="3788088" cy="2089290"/>
              </a:xfrm>
              <a:prstGeom prst="rect">
                <a:avLst/>
              </a:prstGeom>
              <a:blipFill rotWithShape="1">
                <a:blip r:embed="rId1"/>
                <a:stretch>
                  <a:fillRect l="-8" t="-28" r="16" b="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𝐔𝐏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  <a:blipFill rotWithShape="1">
                <a:blip r:embed="rId2"/>
                <a:stretch>
                  <a:fillRect l="-15" t="-49" r="21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/>
          <p:nvPr/>
        </p:nvSpPr>
        <p:spPr>
          <a:xfrm>
            <a:off x="603766" y="4135832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And we compute the first </a:t>
            </a:r>
            <a:r>
              <a:rPr lang="en-US" sz="2400" dirty="0" err="1"/>
              <a:t>Piola</a:t>
            </a:r>
            <a:r>
              <a:rPr lang="en-US" sz="2400" dirty="0"/>
              <a:t>-Kirchhoff stress as:</a:t>
            </a:r>
            <a:endParaRPr 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Title 1"/>
          <p:cNvSpPr txBox="1"/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Quick Summary (cont.)</a:t>
            </a:r>
            <a:endParaRPr lang="en-US" b="1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2" t="-106" r="10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 rotWithShape="1">
                <a:blip r:embed="rId2"/>
                <a:stretch>
                  <a:fillRect l="-1" t="-6" r="10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svd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blipFill rotWithShape="1">
                <a:blip r:embed="rId3"/>
                <a:stretch>
                  <a:fillRect l="-10" t="-98" r="7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  <a:blipFill rotWithShape="1">
                <a:blip r:embed="rId4"/>
                <a:stretch>
                  <a:fillRect l="-4" t="-25" r="13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  <a:blipFill rotWithShape="1">
                <a:blip r:embed="rId5"/>
                <a:stretch>
                  <a:fillRect l="-12" t="-66" r="2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6" t="-5" r="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 txBox="1"/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/>
              <p:cNvSpPr txBox="1"/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accent2"/>
                    </a:solidFill>
                  </a:rPr>
                  <a:t>Principal stretches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  <a:blipFill rotWithShape="1">
                <a:blip r:embed="rId7"/>
                <a:stretch>
                  <a:fillRect l="-19" t="-39" r="17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/>
          <p:nvPr/>
        </p:nvSpPr>
        <p:spPr>
          <a:xfrm>
            <a:off x="1497543" y="370337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/>
                </a:solidFill>
              </a:rPr>
              <a:t>First PK Stress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139316" y="3959620"/>
            <a:ext cx="161473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/>
          <p:nvPr/>
        </p:nvSpPr>
        <p:spPr>
          <a:xfrm>
            <a:off x="2238299" y="445469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39316" y="471093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The Limitation of </a:t>
            </a:r>
            <a:r>
              <a:rPr lang="en-US" b="1" dirty="0" err="1">
                <a:solidFill>
                  <a:schemeClr val="dk1"/>
                </a:solidFill>
              </a:rPr>
              <a:t>StVK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1308" t="34353" r="9966" b="33176"/>
          <a:stretch>
            <a:fillRect/>
          </a:stretch>
        </p:blipFill>
        <p:spPr>
          <a:xfrm>
            <a:off x="1819835" y="1343818"/>
            <a:ext cx="8552330" cy="44818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97563" y="6187470"/>
            <a:ext cx="8849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Irving et al. 2004. </a:t>
            </a:r>
            <a:r>
              <a:rPr lang="en-US" i="1" dirty="0">
                <a:latin typeface="+mj-lt"/>
              </a:rPr>
              <a:t>Invertible Finite Elements For Robust Simulation of Large Deformation. SCA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f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4613564" y="1076"/>
            <a:ext cx="757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Descent Methods for Elastic Body Simulation on the GPU (SIGGRAPH Asia 2016)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</a:fld>
            <a:endParaRPr kumimoji="1" lang="zh-CN" alt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Model Behaviors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6601" t="28475" r="50000" b="24549"/>
          <a:stretch>
            <a:fillRect/>
          </a:stretch>
        </p:blipFill>
        <p:spPr>
          <a:xfrm>
            <a:off x="2040366" y="1097279"/>
            <a:ext cx="8111267" cy="54874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Summary For the Day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64742" y="1632214"/>
            <a:ext cx="10515600" cy="36833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FEM uses the derivates of the strain energy function to obtain the force.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FVM uses the integral of the interface traction to obtain the force.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two approaches lead to the identical outcome, in different formulations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Hyperelastic</a:t>
            </a:r>
            <a:r>
              <a:rPr lang="en-US" sz="2400" dirty="0">
                <a:latin typeface="+mj-lt"/>
              </a:rPr>
              <a:t> models define the strain energy function by principal stretches, i.e., the singular values of the deformation gradient.  </a:t>
            </a:r>
            <a:endParaRPr lang="en-US" sz="24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For isotropic materials, we can calculate the stress through diagonalization.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/>
          <p:nvPr/>
        </p:nvSpPr>
        <p:spPr>
          <a:xfrm>
            <a:off x="1191790" y="5652690"/>
            <a:ext cx="9661557" cy="85267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The Linear FEM Assumption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/>
              <p:cNvSpPr txBox="1"/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a nutshell, linear FEM assumes that for any point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400" dirty="0"/>
                  <a:t> in the reference triangle, its deformed correspondence is: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𝐅𝐗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1" t="-57" r="4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le 2"/>
          <p:cNvSpPr/>
          <p:nvPr/>
        </p:nvSpPr>
        <p:spPr>
          <a:xfrm>
            <a:off x="819086" y="277328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/>
          <p:cNvSpPr/>
          <p:nvPr/>
        </p:nvSpPr>
        <p:spPr>
          <a:xfrm rot="20202496">
            <a:off x="8409482" y="277328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48887" y="3819196"/>
            <a:ext cx="680936" cy="3647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445922" y="3535247"/>
            <a:ext cx="674058" cy="8378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22" t="-67" r="49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727442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2" t="-59" r="49" b="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3149630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38536" y="268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311235" y="4103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120095" y="36914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3" t="-125" r="40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20" t="-78" r="5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39" t="-149" r="76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8810055" y="476680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0987058" y="381919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993933" y="24077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42" t="-70" r="79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52" t="-73" r="89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91" t="-147" r="32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87" t="-109" r="28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  <a:blipFill rotWithShape="1">
                <a:blip r:embed="rId11"/>
                <a:stretch>
                  <a:fillRect l="-3" t="-147" r="11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9360800" y="42559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0103730" y="3375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71" t="-174" r="13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41" t="-85" r="78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3824577" y="2725163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1" t="-38" r="14" b="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832200" y="4950089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US" dirty="0">
              <a:latin typeface="+mj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289341" y="4950089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US" dirty="0">
              <a:latin typeface="+mj-lt"/>
            </a:endParaRPr>
          </a:p>
        </p:txBody>
      </p:sp>
      <p:sp>
        <p:nvSpPr>
          <p:cNvPr id="54" name="Title 1"/>
          <p:cNvSpPr txBox="1"/>
          <p:nvPr/>
        </p:nvSpPr>
        <p:spPr>
          <a:xfrm>
            <a:off x="5107399" y="3703930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matrix</a:t>
            </a:r>
            <a:endParaRPr lang="en-US" sz="1800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939579" y="3448378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59241" y="3443333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33401" y="313469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53063" y="276832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 txBox="1"/>
          <p:nvPr/>
        </p:nvSpPr>
        <p:spPr>
          <a:xfrm>
            <a:off x="5295541" y="2369325"/>
            <a:ext cx="292772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translational vector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/>
              <p:cNvSpPr/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000" dirty="0">
                    <a:latin typeface="+mj-lt"/>
                  </a:rPr>
                  <a:t>, known as deformation gradient</a:t>
                </a:r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  <a:blipFill rotWithShape="1">
                <a:blip r:embed="rId15"/>
                <a:stretch>
                  <a:fillRect l="-4" t="-150" r="10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/>
              <p:cNvSpPr/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For any vector between two points, we can use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to convert it from reference to deformed:</a:t>
                </a:r>
                <a:endParaRPr lang="en-US" sz="2000" dirty="0">
                  <a:latin typeface="+mj-lt"/>
                </a:endParaRPr>
              </a:p>
              <a:p>
                <a:pPr algn="ctr"/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  <a:blipFill rotWithShape="1">
                <a:blip r:embed="rId16"/>
                <a:stretch>
                  <a:fillRect l="-3" t="-17" r="2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6" grpId="0"/>
      <p:bldP spid="34" grpId="0" animBg="1"/>
      <p:bldP spid="35" grpId="0" animBg="1"/>
      <p:bldP spid="44" grpId="0"/>
      <p:bldP spid="45" grpId="0"/>
      <p:bldP spid="46" grpId="0"/>
      <p:bldP spid="47" grpId="0" animBg="1"/>
      <p:bldP spid="48" grpId="0" animBg="1"/>
      <p:bldP spid="49" grpId="0"/>
      <p:bldP spid="50" grpId="0"/>
      <p:bldP spid="18" grpId="0" animBg="1"/>
      <p:bldP spid="51" grpId="0"/>
      <p:bldP spid="54" grpId="0"/>
      <p:bldP spid="59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Deformation Gradient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Therefore, we can calculate the deformation gradient by edge vectors. </a:t>
            </a:r>
            <a:endParaRPr lang="en-US" sz="2400" dirty="0"/>
          </a:p>
        </p:txBody>
      </p:sp>
      <p:sp>
        <p:nvSpPr>
          <p:cNvPr id="3" name="Triangle 2"/>
          <p:cNvSpPr/>
          <p:nvPr/>
        </p:nvSpPr>
        <p:spPr>
          <a:xfrm>
            <a:off x="814735" y="261506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/>
          <p:cNvSpPr/>
          <p:nvPr/>
        </p:nvSpPr>
        <p:spPr>
          <a:xfrm rot="20202496">
            <a:off x="8405131" y="261506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endCxn id="33" idx="3"/>
          </p:cNvCxnSpPr>
          <p:nvPr/>
        </p:nvCxnSpPr>
        <p:spPr>
          <a:xfrm flipV="1">
            <a:off x="848359" y="2679867"/>
            <a:ext cx="1112668" cy="1583302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23091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blipFill rotWithShape="1">
                <a:blip r:embed="rId1"/>
                <a:stretch>
                  <a:fillRect l="-26" t="-25" r="63" b="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3145279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34185" y="25234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18" t="-91" r="55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34" t="-44" r="71" b="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53" t="-115" r="90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10982707" y="36609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989582" y="2249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56" t="-36" r="93" b="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66" t="-39" r="8" b="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>
            <a:off x="906379" y="4307454"/>
            <a:ext cx="2238900" cy="684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Arrow 63"/>
          <p:cNvSpPr/>
          <p:nvPr/>
        </p:nvSpPr>
        <p:spPr>
          <a:xfrm>
            <a:off x="3808923" y="2015414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4" t="-87" r="27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 flipV="1">
            <a:off x="8894683" y="2436373"/>
            <a:ext cx="1162479" cy="220830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8988992" y="3785980"/>
            <a:ext cx="1993715" cy="87978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805704" y="46085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3" t="-58" r="26" b="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3" t="-50" r="26" b="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/>
          <p:cNvSpPr/>
          <p:nvPr/>
        </p:nvSpPr>
        <p:spPr>
          <a:xfrm>
            <a:off x="5187672" y="3213457"/>
            <a:ext cx="153872" cy="57348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2" t="-167" r="10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blipFill rotWithShape="1">
                <a:blip r:embed="rId11"/>
                <a:stretch>
                  <a:fillRect l="-11" t="-119" r="10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5400000">
            <a:off x="5858530" y="3510547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ight Arrow 72"/>
          <p:cNvSpPr/>
          <p:nvPr/>
        </p:nvSpPr>
        <p:spPr>
          <a:xfrm rot="5400000">
            <a:off x="5861047" y="4297466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itle 1"/>
              <p:cNvSpPr txBox="1"/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Problem: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400" dirty="0"/>
                  <a:t> is related to deformation, but it contains rotation.</a:t>
                </a:r>
                <a:endParaRPr lang="en-US" sz="2400" dirty="0"/>
              </a:p>
            </p:txBody>
          </p:sp>
        </mc:Choice>
        <mc:Fallback>
          <p:sp>
            <p:nvSpPr>
              <p:cNvPr id="7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  <a:blipFill rotWithShape="1">
                <a:blip r:embed="rId12"/>
                <a:stretch>
                  <a:fillRect l="-7" t="-49" r="4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839744" y="4776878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US" dirty="0">
              <a:latin typeface="+mj-l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296885" y="4776878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 animBg="1"/>
      <p:bldP spid="73" grpId="0" animBg="1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/>
          <p:nvPr/>
        </p:nvSpPr>
        <p:spPr>
          <a:xfrm>
            <a:off x="809782" y="3902306"/>
            <a:ext cx="10544011" cy="77997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Green Strain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/>
              <p:cNvSpPr txBox="1"/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Ideally, we need a tensor to describe shape deformation only.  Recall that SVD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𝐔𝐃𝐕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, where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2400" dirty="0"/>
                  <a:t> are relevant to deformation.</a:t>
                </a:r>
                <a:endParaRPr lang="en-US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1" t="-57" r="4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/>
          <p:cNvSpPr/>
          <p:nvPr/>
        </p:nvSpPr>
        <p:spPr>
          <a:xfrm rot="18413819">
            <a:off x="6931330" y="251027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64741" y="256115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8913754">
            <a:off x="4001363" y="256705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4391595" y="198646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513253" y="297639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260741" y="19731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72239" y="29630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549676" y="19864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661174" y="29763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20233961">
            <a:off x="10058153" y="249693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0676499" y="197312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787997" y="296305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Arrow 56"/>
          <p:cNvSpPr/>
          <p:nvPr/>
        </p:nvSpPr>
        <p:spPr>
          <a:xfrm>
            <a:off x="2321263" y="252151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32" t="-125" r="39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>
            <a:off x="8587163" y="250817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itle 1"/>
              <p:cNvSpPr txBox="1"/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6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  <a:blipFill rotWithShape="1">
                <a:blip r:embed="rId3"/>
                <a:stretch>
                  <a:fillRect l="-42" t="-122" r="42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/>
          <p:cNvSpPr/>
          <p:nvPr/>
        </p:nvSpPr>
        <p:spPr>
          <a:xfrm>
            <a:off x="5465837" y="252151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itle 1"/>
              <p:cNvSpPr txBox="1"/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6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9" t="-125" r="9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711735" y="2403026"/>
            <a:ext cx="1094873" cy="11200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84242" y="2391236"/>
            <a:ext cx="1136144" cy="114961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654498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391595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812579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549676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itle 1"/>
              <p:cNvSpPr txBox="1"/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So we get rid of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/>
                  <a:t> as: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Green strain</a:t>
                </a:r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8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  <a:blipFill rotWithShape="1">
                <a:blip r:embed="rId5"/>
                <a:stretch>
                  <a:fillRect l="-2" t="-15" r="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+mj-lt"/>
                  </a:rPr>
                  <a:t>If no deformation, 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>
                    <a:latin typeface="+mj-lt"/>
                  </a:rPr>
                  <a:t>; if deformation increases,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 increases.</a:t>
                </a:r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Three deformation modes: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  <a:endParaRPr lang="en-US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sz="2000" dirty="0">
                    <a:latin typeface="+mj-lt"/>
                  </a:rPr>
                  <a:t> is </a:t>
                </a:r>
                <a:r>
                  <a:rPr lang="en-US" sz="2000" u="sng" dirty="0">
                    <a:latin typeface="+mj-lt"/>
                  </a:rPr>
                  <a:t>rotation invariant</a:t>
                </a:r>
                <a:r>
                  <a:rPr lang="en-US" sz="2000" dirty="0">
                    <a:latin typeface="+mj-lt"/>
                  </a:rPr>
                  <a:t>: if additional rotation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sz="2000" dirty="0">
                    <a:latin typeface="+mj-lt"/>
                  </a:rPr>
                  <a:t>, then deformation gradient is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000" dirty="0">
                    <a:latin typeface="+mj-lt"/>
                  </a:rPr>
                  <a:t> but green strain is the same: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81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  <a:blipFill rotWithShape="1">
                <a:blip r:embed="rId6"/>
                <a:stretch>
                  <a:fillRect l="-1" t="-6" r="4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0" grpId="0"/>
      <p:bldP spid="8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/>
        </p:nvSpPr>
        <p:spPr>
          <a:xfrm>
            <a:off x="4755094" y="3619494"/>
            <a:ext cx="5701674" cy="91496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Strain Energy Density Function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/>
              <p:cNvSpPr txBox="1"/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 the the green strain describing deformation. We consider the energy density per reference area as: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  <a:blipFill rotWithShape="1">
                <a:blip r:embed="rId1"/>
                <a:stretch>
                  <a:fillRect l="-4" t="-57" r="2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iangle 33"/>
          <p:cNvSpPr/>
          <p:nvPr/>
        </p:nvSpPr>
        <p:spPr>
          <a:xfrm>
            <a:off x="95028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5864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70" t="-30" r="12" b="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328082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06973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62" t="-96" r="3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78" t="-48" r="20" b="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blipFill rotWithShape="1">
                <a:blip r:embed="rId5"/>
                <a:stretch>
                  <a:fillRect l="-78" t="-137" r="20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045629" y="2015566"/>
            <a:ext cx="1770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energy: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  <a:blipFill rotWithShape="1">
                <a:blip r:embed="rId6"/>
                <a:stretch>
                  <a:fillRect l="-14" t="-31" r="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ounded Rectangle 65"/>
          <p:cNvSpPr/>
          <p:nvPr/>
        </p:nvSpPr>
        <p:spPr>
          <a:xfrm>
            <a:off x="8060539" y="2468007"/>
            <a:ext cx="1489862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itle 1"/>
          <p:cNvSpPr txBox="1"/>
          <p:nvPr/>
        </p:nvSpPr>
        <p:spPr>
          <a:xfrm>
            <a:off x="8207930" y="2006622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</a:t>
            </a:r>
            <a:r>
              <a:rPr lang="en-US" sz="1800" dirty="0">
                <a:solidFill>
                  <a:schemeClr val="accent2"/>
                </a:solidFill>
              </a:rPr>
              <a:t>onstant within the triangle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057416" y="3138280"/>
            <a:ext cx="5148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The Saint </a:t>
            </a:r>
            <a:r>
              <a:rPr lang="en-US" sz="2400" dirty="0" err="1">
                <a:latin typeface="+mj-lt"/>
              </a:rPr>
              <a:t>Venant</a:t>
            </a:r>
            <a:r>
              <a:rPr lang="en-US" sz="2400" dirty="0">
                <a:latin typeface="+mj-lt"/>
              </a:rPr>
              <a:t>-Kirchhoff Model (</a:t>
            </a:r>
            <a:r>
              <a:rPr lang="en-US" sz="2400" dirty="0" err="1">
                <a:latin typeface="+mj-lt"/>
              </a:rPr>
              <a:t>StVK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  <a:blipFill rotWithShape="1">
                <a:blip r:embed="rId7"/>
                <a:stretch>
                  <a:fillRect t="-16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+mj-lt"/>
                  </a:rPr>
                  <a:t> are Lam</a:t>
                </a:r>
                <a:r>
                  <a:rPr lang="en-US" dirty="0" err="1">
                    <a:latin typeface="+mj-lt"/>
                  </a:rPr>
                  <a:t>é</a:t>
                </a:r>
                <a:r>
                  <a:rPr lang="en-US" dirty="0">
                    <a:latin typeface="+mj-lt"/>
                  </a:rPr>
                  <a:t> parameters.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8" t="-93" r="6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809184" y="4906081"/>
                <a:ext cx="9775176" cy="127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den>
                          </m:f>
                        </m:e>
                      </m:box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e>
                                </m:box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84" y="4906081"/>
                <a:ext cx="9775176" cy="1279133"/>
              </a:xfrm>
              <a:prstGeom prst="rect">
                <a:avLst/>
              </a:prstGeom>
              <a:blipFill rotWithShape="1">
                <a:blip r:embed="rId9"/>
                <a:stretch>
                  <a:fillRect l="-2" t="-6" r="2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/>
          <p:cNvSpPr/>
          <p:nvPr/>
        </p:nvSpPr>
        <p:spPr>
          <a:xfrm>
            <a:off x="10222807" y="5317553"/>
            <a:ext cx="250306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1"/>
          <p:cNvSpPr txBox="1"/>
          <p:nvPr/>
        </p:nvSpPr>
        <p:spPr>
          <a:xfrm>
            <a:off x="8207930" y="5832520"/>
            <a:ext cx="360770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Second </a:t>
            </a:r>
            <a:r>
              <a:rPr lang="en-US" sz="1800" dirty="0" err="1">
                <a:solidFill>
                  <a:schemeClr val="accent2"/>
                </a:solidFill>
              </a:rPr>
              <a:t>Piola</a:t>
            </a:r>
            <a:r>
              <a:rPr lang="en-US" sz="1800" dirty="0">
                <a:solidFill>
                  <a:schemeClr val="accent2"/>
                </a:solidFill>
              </a:rPr>
              <a:t>-Kirchhoff tress tensor, </a:t>
            </a:r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accent2"/>
                </a:solidFill>
              </a:rPr>
              <a:t>something about force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" grpId="0"/>
      <p:bldP spid="8" grpId="0"/>
      <p:bldP spid="66" grpId="0" animBg="1"/>
      <p:bldP spid="67" grpId="0"/>
      <p:bldP spid="68" grpId="0"/>
      <p:bldP spid="9" grpId="0"/>
      <p:bldP spid="10" grpId="0"/>
      <p:bldP spid="70" grpId="0"/>
      <p:bldP spid="71" grpId="0" animBg="1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 txBox="1"/>
          <p:nvPr/>
        </p:nvSpPr>
        <p:spPr>
          <a:xfrm>
            <a:off x="8126647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46" name="Title 1"/>
          <p:cNvSpPr txBox="1"/>
          <p:nvPr/>
        </p:nvSpPr>
        <p:spPr>
          <a:xfrm>
            <a:off x="9450309" y="2985377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44" name="Title 1"/>
          <p:cNvSpPr txBox="1"/>
          <p:nvPr/>
        </p:nvSpPr>
        <p:spPr>
          <a:xfrm>
            <a:off x="6788235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602" y="8313"/>
            <a:ext cx="10515600" cy="1325563"/>
          </a:xfrm>
        </p:spPr>
        <p:txBody>
          <a:bodyPr/>
          <a:lstStyle/>
          <a:p>
            <a:r>
              <a:rPr lang="en-US" b="1" dirty="0"/>
              <a:t>Forces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9" name="Title 1"/>
          <p:cNvSpPr txBox="1"/>
          <p:nvPr/>
        </p:nvSpPr>
        <p:spPr>
          <a:xfrm>
            <a:off x="1507380" y="221950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Given everything we have, we can now calculate the forces.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1676119" y="2946680"/>
                <a:ext cx="3533724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19" y="2946680"/>
                <a:ext cx="3533724" cy="796757"/>
              </a:xfrm>
              <a:prstGeom prst="rect">
                <a:avLst/>
              </a:prstGeom>
              <a:blipFill rotWithShape="1">
                <a:blip r:embed="rId1"/>
                <a:stretch>
                  <a:fillRect l="-10" t="-35" r="9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/>
          <p:cNvSpPr/>
          <p:nvPr/>
        </p:nvSpPr>
        <p:spPr>
          <a:xfrm>
            <a:off x="624496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1"/>
          <p:cNvSpPr txBox="1"/>
          <p:nvPr/>
        </p:nvSpPr>
        <p:spPr>
          <a:xfrm>
            <a:off x="8783002" y="3661772"/>
            <a:ext cx="178771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As in stress</a:t>
            </a:r>
            <a:endParaRPr lang="en-US" sz="18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4963863" y="2946679"/>
                <a:ext cx="5518370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den>
                              </m:f>
                              <m:box>
                                <m:box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63" y="2946679"/>
                <a:ext cx="5518370" cy="796757"/>
              </a:xfrm>
              <a:prstGeom prst="rect">
                <a:avLst/>
              </a:prstGeom>
              <a:blipFill rotWithShape="1">
                <a:blip r:embed="rId2"/>
                <a:stretch>
                  <a:fillRect l="-1" t="-35" r="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7561708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8913763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4" grpId="0" animBg="1"/>
      <p:bldP spid="71" grpId="0" animBg="1"/>
      <p:bldP spid="72" grpId="0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/>
          <p:nvPr/>
        </p:nvSpPr>
        <p:spPr>
          <a:xfrm>
            <a:off x="401783" y="4094138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8" name="Title 1"/>
          <p:cNvSpPr txBox="1"/>
          <p:nvPr/>
        </p:nvSpPr>
        <p:spPr>
          <a:xfrm>
            <a:off x="617917" y="929889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that,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blipFill rotWithShape="1">
                <a:blip r:embed="rId1"/>
                <a:stretch>
                  <a:fillRect l="-7" t="-20" r="3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/>
          <p:cNvSpPr/>
          <p:nvPr/>
        </p:nvSpPr>
        <p:spPr>
          <a:xfrm>
            <a:off x="2698756" y="1678177"/>
            <a:ext cx="1364216" cy="40693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708235" y="1569976"/>
            <a:ext cx="763581" cy="64417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 txBox="1"/>
          <p:nvPr/>
        </p:nvSpPr>
        <p:spPr>
          <a:xfrm>
            <a:off x="617917" y="196385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By definition,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blipFill rotWithShape="1">
                <a:blip r:embed="rId2"/>
                <a:stretch>
                  <a:fillRect l="-1" t="-51" r="5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/>
          <p:cNvSpPr txBox="1"/>
          <p:nvPr/>
        </p:nvSpPr>
        <p:spPr>
          <a:xfrm>
            <a:off x="617917" y="3249670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  <a:blipFill rotWithShape="1">
                <a:blip r:embed="rId3"/>
                <a:stretch>
                  <a:fillRect l="-16" t="-19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  <a:blipFill rotWithShape="1">
                <a:blip r:embed="rId4"/>
                <a:stretch>
                  <a:fillRect l="-10" t="-52" r="19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  <a:blipFill rotWithShape="1">
                <a:blip r:embed="rId5"/>
                <a:stretch>
                  <a:fillRect l="-12" t="-100" r="3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itle 1"/>
          <p:cNvSpPr txBox="1"/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Forces</a:t>
            </a:r>
            <a:endParaRPr lang="en-US" b="1" dirty="0"/>
          </a:p>
        </p:txBody>
      </p:sp>
      <p:sp>
        <p:nvSpPr>
          <p:cNvPr id="38" name="Title 1"/>
          <p:cNvSpPr txBox="1"/>
          <p:nvPr/>
        </p:nvSpPr>
        <p:spPr>
          <a:xfrm>
            <a:off x="401782" y="5093027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  <a:blipFill rotWithShape="1">
                <a:blip r:embed="rId6"/>
                <a:stretch>
                  <a:fillRect l="-16" t="-23" r="5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  <a:blipFill rotWithShape="1">
                <a:blip r:embed="rId7"/>
                <a:stretch>
                  <a:fillRect l="-10" t="-57" r="5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  <a:blipFill rotWithShape="1">
                <a:blip r:embed="rId8"/>
                <a:stretch>
                  <a:fillRect l="-12" t="-105" r="12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3" grpId="0"/>
      <p:bldP spid="35" grpId="0"/>
      <p:bldP spid="36" grpId="0"/>
      <p:bldP spid="37" grpId="0"/>
      <p:bldP spid="27" grpId="0"/>
      <p:bldP spid="29" grpId="0"/>
      <p:bldP spid="38" grpId="0" animBg="1"/>
      <p:bldP spid="39" grpId="0"/>
      <p:bldP spid="40" grpId="0"/>
      <p:bldP spid="41" grpId="0"/>
    </p:bldLst>
  </p:timing>
</p:sld>
</file>

<file path=ppt/tags/tag1.xml><?xml version="1.0" encoding="utf-8"?>
<p:tagLst xmlns:p="http://schemas.openxmlformats.org/presentationml/2006/main">
  <p:tag name="commondata" val="eyJoZGlkIjoiOThkMDA2MjBiODYzMmZjODBjODlkNTdjNmY5NDNiZTM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13224</Words>
  <Application>WPS 演示</Application>
  <PresentationFormat>宽屏</PresentationFormat>
  <Paragraphs>776</Paragraphs>
  <Slides>39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Cambria Math</vt:lpstr>
      <vt:lpstr>Calibri Light</vt:lpstr>
      <vt:lpstr>Calibri</vt:lpstr>
      <vt:lpstr>微软雅黑</vt:lpstr>
      <vt:lpstr>Arial Unicode MS</vt:lpstr>
      <vt:lpstr>等线</vt:lpstr>
      <vt:lpstr>等线 Light</vt:lpstr>
      <vt:lpstr>Office Theme</vt:lpstr>
      <vt:lpstr>GAMES103: Intro to Physics-Based Animation</vt:lpstr>
      <vt:lpstr>Topics for the Day</vt:lpstr>
      <vt:lpstr>Linear Finite Element Method</vt:lpstr>
      <vt:lpstr>The Linear FEM Assumption</vt:lpstr>
      <vt:lpstr>Deformation Gradient</vt:lpstr>
      <vt:lpstr>Green Strain</vt:lpstr>
      <vt:lpstr>Strain Energy Density Function</vt:lpstr>
      <vt:lpstr>Forces</vt:lpstr>
      <vt:lpstr>PowerPoint 演示文稿</vt:lpstr>
      <vt:lpstr>PowerPoint 演示文稿</vt:lpstr>
      <vt:lpstr>PowerPoint 演示文稿</vt:lpstr>
      <vt:lpstr>Implementations</vt:lpstr>
      <vt:lpstr>Finite Volume Method</vt:lpstr>
      <vt:lpstr>Traction and Stress</vt:lpstr>
      <vt:lpstr>The Finite Volume Method</vt:lpstr>
      <vt:lpstr>The Finite Volume Method</vt:lpstr>
      <vt:lpstr>This stress is not that stress</vt:lpstr>
      <vt:lpstr>Different Stresses</vt:lpstr>
      <vt:lpstr>Area Weighted Normals</vt:lpstr>
      <vt:lpstr>Different Stresses</vt:lpstr>
      <vt:lpstr>Different Stresses</vt:lpstr>
      <vt:lpstr>The Finite Volume Method</vt:lpstr>
      <vt:lpstr>The Finite Volume Method</vt:lpstr>
      <vt:lpstr>Therefore,</vt:lpstr>
      <vt:lpstr>A Quick Summary</vt:lpstr>
      <vt:lpstr>After-Class Reading</vt:lpstr>
      <vt:lpstr>After-Class Reading (Optional)</vt:lpstr>
      <vt:lpstr>Hyperelastic Models</vt:lpstr>
      <vt:lpstr>First Piola–Kirchhoff stress </vt:lpstr>
      <vt:lpstr>Rotation-Invariance</vt:lpstr>
      <vt:lpstr>Isotropic Materials</vt:lpstr>
      <vt:lpstr>Isotropic Materials</vt:lpstr>
      <vt:lpstr>Isotropic Models</vt:lpstr>
      <vt:lpstr>Isotropic Materials</vt:lpstr>
      <vt:lpstr>A Quick Summary (cont.)</vt:lpstr>
      <vt:lpstr>The Limitation of StVK</vt:lpstr>
      <vt:lpstr>PowerPoint 演示文稿</vt:lpstr>
      <vt:lpstr>Model Behaviors</vt:lpstr>
      <vt:lpstr>A Summary For the Day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张鹏杰</cp:lastModifiedBy>
  <cp:revision>321</cp:revision>
  <dcterms:created xsi:type="dcterms:W3CDTF">2021-10-05T05:44:00Z</dcterms:created>
  <dcterms:modified xsi:type="dcterms:W3CDTF">2023-11-13T12:04:50Z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7502752B5227469FB829AEC08873EBE3_12</vt:lpwstr>
  </property>
  <property fmtid="{D5CDD505-2E9C-101B-9397-08002B2CF9AE}" pid="3" name="KSOProductBuildVer">
    <vt:lpwstr>2052-12.1.0.15712</vt:lpwstr>
  </property>
</Properties>
</file>